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58" r:id="rId6"/>
    <p:sldId id="259" r:id="rId7"/>
    <p:sldId id="270" r:id="rId8"/>
    <p:sldId id="261" r:id="rId9"/>
    <p:sldId id="265" r:id="rId10"/>
    <p:sldId id="266" r:id="rId11"/>
    <p:sldId id="262" r:id="rId12"/>
    <p:sldId id="263" r:id="rId13"/>
    <p:sldId id="264" r:id="rId14"/>
    <p:sldId id="271" r:id="rId15"/>
    <p:sldId id="272" r:id="rId16"/>
    <p:sldId id="274" r:id="rId17"/>
    <p:sldId id="260" r:id="rId18"/>
    <p:sldId id="273" r:id="rId19"/>
    <p:sldId id="268" r:id="rId20"/>
    <p:sldId id="2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71FF6A-58D1-C89F-523F-BEFEDA646DD5}" name="Glaser-Reich, Joseph" initials="JG" userId="S::jglaserreich@health.ucsd.edu::e954bdc0-10a3-401e-a3ff-926643a357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B6156-1C13-41DC-B367-819985D16647}" v="1" dt="2023-12-12T18:46:30.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48828"/>
  </p:normalViewPr>
  <p:slideViewPr>
    <p:cSldViewPr snapToGrid="0">
      <p:cViewPr varScale="1">
        <p:scale>
          <a:sx n="30" d="100"/>
          <a:sy n="30" d="100"/>
        </p:scale>
        <p:origin x="231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E6B6DD-0267-4B73-8B53-A8132F99C61E}" type="datetimeFigureOut">
              <a:rPr lang="en-US" smtClean="0"/>
              <a:t>12/12/2023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7BC580-7B00-4128-81EB-4AD46FFF03D0}" type="slidenum">
              <a:rPr lang="en-US" smtClean="0"/>
              <a:t>‹#›</a:t>
            </a:fld>
            <a:endParaRPr lang="en-US"/>
          </a:p>
        </p:txBody>
      </p:sp>
    </p:spTree>
    <p:extLst>
      <p:ext uri="{BB962C8B-B14F-4D97-AF65-F5344CB8AC3E}">
        <p14:creationId xmlns:p14="http://schemas.microsoft.com/office/powerpoint/2010/main" val="3550786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obile.va.gov/app/mindfulness-coach"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insighttimer.com/" TargetMode="External"/><Relationship Id="rId4" Type="http://schemas.openxmlformats.org/officeDocument/2006/relationships/hyperlink" Target="https://hminnovations.org/meditation-ap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2health.dcoe.mil/apps/breathe2relax"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ilitaryonesource.mil/resources/mobile-apps/de-stress-and-relax-with-chill-drills-by-military-onesour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kMJBWk9E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a:t>Mindfulness</a:t>
            </a:r>
          </a:p>
          <a:p>
            <a:pPr>
              <a:spcBef>
                <a:spcPct val="0"/>
              </a:spcBef>
            </a:pPr>
            <a:endParaRPr lang="en-US" b="1" u="sng" dirty="0"/>
          </a:p>
          <a:p>
            <a:r>
              <a:rPr lang="en-US" b="1" u="sng" dirty="0"/>
              <a:t>Discussion Questions: </a:t>
            </a:r>
          </a:p>
          <a:p>
            <a:r>
              <a:rPr lang="en-US" dirty="0"/>
              <a:t>-What comes to mind when you hear the term mindfulness? </a:t>
            </a:r>
          </a:p>
          <a:p>
            <a:r>
              <a:rPr lang="en-US" dirty="0"/>
              <a:t>-What does running on auto-pilot mean to you?</a:t>
            </a:r>
          </a:p>
          <a:p>
            <a:pPr>
              <a:spcBef>
                <a:spcPct val="0"/>
              </a:spcBef>
            </a:pPr>
            <a:endParaRPr lang="en-US" b="1" u="sng" dirty="0"/>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397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defRPr/>
            </a:pPr>
            <a:r>
              <a:rPr lang="en-US" b="1" u="sng" dirty="0">
                <a:cs typeface="Arial" pitchFamily="34" charset="0"/>
              </a:rPr>
              <a:t>Mindfulness Experientials</a:t>
            </a:r>
          </a:p>
          <a:p>
            <a:pPr defTabSz="931774">
              <a:defRPr/>
            </a:pPr>
            <a:endParaRPr lang="en-US" b="1" u="sng" dirty="0">
              <a:cs typeface="Arial" pitchFamily="34" charset="0"/>
            </a:endParaRPr>
          </a:p>
          <a:p>
            <a:pPr defTabSz="931774">
              <a:defRPr/>
            </a:pPr>
            <a:endParaRPr lang="en-US" b="1" u="sng" dirty="0">
              <a:cs typeface="Arial" pitchFamily="34" charset="0"/>
            </a:endParaRPr>
          </a:p>
          <a:p>
            <a:endParaRPr lang="en-US" dirty="0">
              <a:cs typeface="Arial" pitchFamily="34" charset="0"/>
            </a:endParaRPr>
          </a:p>
          <a:p>
            <a:pPr marL="174708" indent="-174708">
              <a:buFont typeface="Arial" panose="020B0604020202020204" pitchFamily="34" charset="0"/>
              <a:buChar char="•"/>
            </a:pPr>
            <a:r>
              <a:rPr lang="en-US" b="1" dirty="0">
                <a:ea typeface="ＭＳ Ｐゴシック" charset="0"/>
                <a:cs typeface="ＭＳ Ｐゴシック" charset="0"/>
              </a:rPr>
              <a:t>S.T.O.P. – </a:t>
            </a:r>
            <a:r>
              <a:rPr lang="en-US" b="0" dirty="0">
                <a:ea typeface="ＭＳ Ｐゴシック" charset="0"/>
                <a:cs typeface="ＭＳ Ｐゴシック" charset="0"/>
              </a:rPr>
              <a:t>in moments of stress S.T.O.P., </a:t>
            </a:r>
            <a:r>
              <a:rPr lang="en-US" b="1" dirty="0">
                <a:ea typeface="ＭＳ Ｐゴシック" charset="0"/>
                <a:cs typeface="ＭＳ Ｐゴシック" charset="0"/>
              </a:rPr>
              <a:t>S</a:t>
            </a:r>
            <a:r>
              <a:rPr lang="en-US" b="0" dirty="0">
                <a:ea typeface="ＭＳ Ｐゴシック" charset="0"/>
                <a:cs typeface="ＭＳ Ｐゴシック" charset="0"/>
              </a:rPr>
              <a:t>top, </a:t>
            </a:r>
            <a:r>
              <a:rPr lang="en-US" b="1" dirty="0">
                <a:ea typeface="ＭＳ Ｐゴシック" charset="0"/>
                <a:cs typeface="ＭＳ Ｐゴシック" charset="0"/>
              </a:rPr>
              <a:t>T</a:t>
            </a:r>
            <a:r>
              <a:rPr lang="en-US" b="0" dirty="0">
                <a:ea typeface="ＭＳ Ｐゴシック" charset="0"/>
                <a:cs typeface="ＭＳ Ｐゴシック" charset="0"/>
              </a:rPr>
              <a:t>ake a deep breath, </a:t>
            </a:r>
            <a:r>
              <a:rPr lang="en-US" b="1" dirty="0">
                <a:ea typeface="ＭＳ Ｐゴシック" charset="0"/>
                <a:cs typeface="ＭＳ Ｐゴシック" charset="0"/>
              </a:rPr>
              <a:t>O</a:t>
            </a:r>
            <a:r>
              <a:rPr lang="en-US" b="0" dirty="0">
                <a:ea typeface="ＭＳ Ｐゴシック" charset="0"/>
                <a:cs typeface="ＭＳ Ｐゴシック" charset="0"/>
              </a:rPr>
              <a:t>bserve what is happening internally and externally, </a:t>
            </a:r>
            <a:r>
              <a:rPr lang="en-US" b="1" dirty="0">
                <a:ea typeface="ＭＳ Ｐゴシック" charset="0"/>
                <a:cs typeface="ＭＳ Ｐゴシック" charset="0"/>
              </a:rPr>
              <a:t>P</a:t>
            </a:r>
            <a:r>
              <a:rPr lang="en-US" b="0" dirty="0">
                <a:ea typeface="ＭＳ Ｐゴシック" charset="0"/>
                <a:cs typeface="ＭＳ Ｐゴシック" charset="0"/>
              </a:rPr>
              <a:t>roceed with appropriate action</a:t>
            </a:r>
          </a:p>
          <a:p>
            <a:pPr marL="174708" indent="-174708">
              <a:buFont typeface="Arial" panose="020B0604020202020204" pitchFamily="34" charset="0"/>
              <a:buChar char="•"/>
            </a:pPr>
            <a:endParaRPr lang="en-US" sz="1800" b="0" dirty="0">
              <a:ea typeface="ＭＳ Ｐゴシック" charset="0"/>
            </a:endParaRPr>
          </a:p>
          <a:p>
            <a:pPr marL="174708" indent="-174708">
              <a:buFont typeface="Arial" panose="020B0604020202020204" pitchFamily="34" charset="0"/>
              <a:buChar char="•"/>
            </a:pPr>
            <a:r>
              <a:rPr lang="en-US" sz="1800" b="1" dirty="0">
                <a:ea typeface="ＭＳ Ｐゴシック" charset="0"/>
              </a:rPr>
              <a:t>R.A.I.N. </a:t>
            </a:r>
          </a:p>
          <a:p>
            <a:pPr marL="631908" lvl="1" indent="-174708">
              <a:buFont typeface="Arial" panose="020B0604020202020204" pitchFamily="34" charset="0"/>
              <a:buChar char="•"/>
            </a:pPr>
            <a:r>
              <a:rPr lang="en-US" sz="1800" b="1" dirty="0"/>
              <a:t>Recognize</a:t>
            </a:r>
            <a:r>
              <a:rPr lang="en-US" sz="1800" dirty="0"/>
              <a:t> - What’s going on? In-the-moment awareness.</a:t>
            </a:r>
            <a:endParaRPr lang="en-US" sz="1800" b="0" dirty="0">
              <a:cs typeface="Calibri"/>
            </a:endParaRPr>
          </a:p>
          <a:p>
            <a:pPr marL="631908" lvl="1" indent="-174708">
              <a:buFont typeface="Arial" panose="020B0604020202020204" pitchFamily="34" charset="0"/>
              <a:buChar char="•"/>
            </a:pPr>
            <a:r>
              <a:rPr lang="en-US" sz="1800" b="1" dirty="0"/>
              <a:t>Allow</a:t>
            </a:r>
            <a:r>
              <a:rPr lang="en-US" sz="1800" dirty="0"/>
              <a:t> - Take a pause and simply allow feelings to just be there. Sit with unpleasant feelings.</a:t>
            </a:r>
            <a:endParaRPr lang="en-US" sz="1800" b="0" dirty="0">
              <a:cs typeface="Calibri"/>
            </a:endParaRPr>
          </a:p>
          <a:p>
            <a:pPr marL="631908" lvl="1" indent="-174708">
              <a:buFont typeface="Arial" panose="020B0604020202020204" pitchFamily="34" charset="0"/>
              <a:buChar char="•"/>
            </a:pPr>
            <a:r>
              <a:rPr lang="en-US" sz="1800" b="1" dirty="0"/>
              <a:t>Investigate</a:t>
            </a:r>
            <a:r>
              <a:rPr lang="en-US" sz="1800" dirty="0"/>
              <a:t> with kindness &amp; curiosity - What is my body trying to tell me? What beliefs are coming up for me?</a:t>
            </a:r>
            <a:r>
              <a:rPr lang="en-US" sz="1800" b="0" u="none" dirty="0">
                <a:cs typeface="Calibri"/>
              </a:rPr>
              <a:t> </a:t>
            </a:r>
            <a:r>
              <a:rPr lang="en-US" sz="1800" b="0" u="none" dirty="0"/>
              <a:t>You might ask yourself, what most wants attention? How am I experiencing this in my body? Or, what am I believing? </a:t>
            </a:r>
            <a:endParaRPr lang="en-US" sz="1800" b="0" u="none" dirty="0">
              <a:cs typeface="Calibri"/>
            </a:endParaRPr>
          </a:p>
          <a:p>
            <a:pPr marL="631908" lvl="1" indent="-174708">
              <a:buFont typeface="Arial" panose="020B0604020202020204" pitchFamily="34" charset="0"/>
              <a:buChar char="•"/>
            </a:pPr>
            <a:r>
              <a:rPr lang="en-US" sz="1800" b="1" dirty="0"/>
              <a:t>Nurture </a:t>
            </a:r>
            <a:r>
              <a:rPr lang="en-US" sz="1800" b="0" u="none" dirty="0"/>
              <a:t>– How can I care for myself (and others) right now? What’s the wisest move in this situation? Actually do it.</a:t>
            </a:r>
            <a:endParaRPr lang="en-US" sz="1800" b="0" u="none" dirty="0">
              <a:cs typeface="Calibri"/>
            </a:endParaRPr>
          </a:p>
          <a:p>
            <a:pPr marL="174708" indent="-174708">
              <a:buFont typeface="Arial" panose="020B0604020202020204" pitchFamily="34" charset="0"/>
              <a:buChar char="•"/>
            </a:pPr>
            <a:endParaRPr lang="en-US" sz="1800" b="0" dirty="0">
              <a:latin typeface="Arial" charset="0"/>
              <a:ea typeface="ＭＳ Ｐゴシック" charset="0"/>
              <a:cs typeface="ＭＳ Ｐゴシック" charset="0"/>
            </a:endParaRPr>
          </a:p>
          <a:p>
            <a:pPr marL="174708" indent="-174708">
              <a:buFont typeface="Arial" panose="020B0604020202020204" pitchFamily="34" charset="0"/>
              <a:buChar char="•"/>
            </a:pPr>
            <a:r>
              <a:rPr lang="en-US" sz="1800" b="1" dirty="0">
                <a:latin typeface="Arial" charset="0"/>
                <a:ea typeface="ＭＳ Ｐゴシック" charset="0"/>
                <a:cs typeface="ＭＳ Ｐゴシック" charset="0"/>
              </a:rPr>
              <a:t>Pause during transitions</a:t>
            </a:r>
          </a:p>
          <a:p>
            <a:pPr marL="631908" lvl="1" indent="-174708">
              <a:buFont typeface="Arial" panose="020B0604020202020204" pitchFamily="34" charset="0"/>
              <a:buChar char="•"/>
            </a:pPr>
            <a:r>
              <a:rPr lang="en-US" sz="1600" dirty="0">
                <a:latin typeface="Arial" panose="020B0604020202020204" pitchFamily="34" charset="0"/>
                <a:ea typeface="ＭＳ Ｐゴシック" charset="0"/>
                <a:cs typeface="Arial" panose="020B0604020202020204" pitchFamily="34" charset="0"/>
              </a:rPr>
              <a:t>Use transitions within your day as reminders to pause and bring mindful awareness to the next cycle of breath. </a:t>
            </a:r>
          </a:p>
          <a:p>
            <a:pPr marL="631908" lvl="1" indent="-174708">
              <a:buFont typeface="Arial" panose="020B0604020202020204" pitchFamily="34" charset="0"/>
              <a:buChar char="•"/>
            </a:pPr>
            <a:r>
              <a:rPr lang="en-US" sz="1600" dirty="0">
                <a:latin typeface="Arial" panose="020B0604020202020204" pitchFamily="34" charset="0"/>
                <a:ea typeface="ＭＳ Ｐゴシック" charset="0"/>
                <a:cs typeface="Arial" panose="020B0604020202020204" pitchFamily="34" charset="0"/>
              </a:rPr>
              <a:t>Examples of transitions: work to home, home to work, taking the watch, passing the watch, starting a meeting, ending a meeting, </a:t>
            </a:r>
          </a:p>
          <a:p>
            <a:pPr marL="631908" lvl="1" indent="-174708">
              <a:buFont typeface="Arial" panose="020B0604020202020204" pitchFamily="34" charset="0"/>
              <a:buChar char="•"/>
            </a:pPr>
            <a:r>
              <a:rPr lang="en-US" sz="1600" dirty="0">
                <a:latin typeface="Arial" panose="020B0604020202020204" pitchFamily="34" charset="0"/>
                <a:ea typeface="ＭＳ Ｐゴシック" charset="0"/>
                <a:cs typeface="Arial" panose="020B0604020202020204" pitchFamily="34" charset="0"/>
              </a:rPr>
              <a:t>Ask your group what transitions they might use to pay kind curious attention to a cycle of breath</a:t>
            </a:r>
          </a:p>
          <a:p>
            <a:pPr marL="631908" lvl="1" indent="-174708">
              <a:buFont typeface="Arial" panose="020B0604020202020204" pitchFamily="34" charset="0"/>
              <a:buChar char="•"/>
            </a:pPr>
            <a:endParaRPr lang="en-US" b="0" dirty="0">
              <a:ea typeface="ＭＳ Ｐゴシック" charset="0"/>
              <a:cs typeface="Arial" panose="020B0604020202020204" pitchFamily="34" charset="0"/>
            </a:endParaRPr>
          </a:p>
          <a:p>
            <a:pPr marL="174708" lvl="0" indent="-174708">
              <a:buFont typeface="Arial" panose="020B0604020202020204" pitchFamily="34" charset="0"/>
              <a:buChar char="•"/>
            </a:pPr>
            <a:r>
              <a:rPr lang="en-US" b="1" dirty="0">
                <a:ea typeface="ＭＳ Ｐゴシック" charset="0"/>
                <a:cs typeface="Arial" panose="020B0604020202020204" pitchFamily="34" charset="0"/>
              </a:rPr>
              <a:t>Redlight meditation</a:t>
            </a:r>
          </a:p>
          <a:p>
            <a:pPr marL="631908" lvl="1" indent="-174708">
              <a:buFont typeface="Arial" panose="020B0604020202020204" pitchFamily="34" charset="0"/>
              <a:buChar char="•"/>
            </a:pPr>
            <a:r>
              <a:rPr lang="en-US" b="0" i="0" dirty="0">
                <a:solidFill>
                  <a:srgbClr val="000000"/>
                </a:solidFill>
                <a:effectLst/>
                <a:latin typeface="verdana" panose="020B0604030504040204" pitchFamily="34" charset="0"/>
              </a:rPr>
              <a:t>When we see a red light or a stop sign, we can smile at it and thank it, because it is helping us return to the present moment. Treat the red light as an invitation to mindfulness. Instead of thinking of it as an enemy, preventing us from achieving our goal, we can see the redlight as our friend. It helps us resist rushing and reminds us to return to the present moment.</a:t>
            </a:r>
          </a:p>
          <a:p>
            <a:pPr marL="631908" lvl="1" indent="-174708">
              <a:buFont typeface="Arial" panose="020B0604020202020204" pitchFamily="34" charset="0"/>
              <a:buChar char="•"/>
            </a:pPr>
            <a:r>
              <a:rPr lang="en-US" b="0" i="0" dirty="0">
                <a:solidFill>
                  <a:srgbClr val="000000"/>
                </a:solidFill>
                <a:effectLst/>
                <a:latin typeface="verdana" panose="020B0604030504040204" pitchFamily="34" charset="0"/>
                <a:ea typeface="ＭＳ Ｐゴシック" charset="0"/>
                <a:cs typeface="ＭＳ Ｐゴシック" charset="0"/>
              </a:rPr>
              <a:t>Consider asking your group (particularly for those underway and not driving daily), what their red lights might be? What do they often see as an obstacle to getting where they need to go that could be reframed as an invitation to mindfulness?</a:t>
            </a:r>
            <a:endParaRPr lang="en-US" dirty="0">
              <a:ea typeface="ＭＳ Ｐゴシック" charset="0"/>
              <a:cs typeface="ＭＳ Ｐゴシック" charset="0"/>
            </a:endParaRPr>
          </a:p>
        </p:txBody>
      </p:sp>
    </p:spTree>
    <p:extLst>
      <p:ext uri="{BB962C8B-B14F-4D97-AF65-F5344CB8AC3E}">
        <p14:creationId xmlns:p14="http://schemas.microsoft.com/office/powerpoint/2010/main" val="400465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ea typeface="ＭＳ Ｐゴシック" charset="0"/>
                <a:cs typeface="ＭＳ Ｐゴシック" charset="0"/>
              </a:rPr>
              <a:t>Relaxation Experientials</a:t>
            </a:r>
          </a:p>
          <a:p>
            <a:endParaRPr lang="en-US" dirty="0">
              <a:ea typeface="ＭＳ Ｐゴシック" charset="0"/>
              <a:cs typeface="ＭＳ Ｐゴシック" charset="0"/>
            </a:endParaRPr>
          </a:p>
          <a:p>
            <a:r>
              <a:rPr lang="en-US" b="1" u="sng" dirty="0">
                <a:ea typeface="ＭＳ Ｐゴシック" charset="0"/>
                <a:cs typeface="ＭＳ Ｐゴシック" charset="0"/>
              </a:rPr>
              <a:t>Instructor Note: </a:t>
            </a:r>
          </a:p>
          <a:p>
            <a:endParaRPr lang="en-US" dirty="0">
              <a:ea typeface="ＭＳ Ｐゴシック" charset="0"/>
              <a:cs typeface="ＭＳ Ｐゴシック" charset="0"/>
            </a:endParaRPr>
          </a:p>
          <a:p>
            <a:r>
              <a:rPr lang="en-US" dirty="0">
                <a:ea typeface="ＭＳ Ｐゴシック" charset="0"/>
                <a:cs typeface="ＭＳ Ｐゴシック" charset="0"/>
              </a:rPr>
              <a:t>When we notice that we are feeling stressed, we can meet stress with mindfulness, bringing kind curious attention to the sensations associated with the stress. We can also use this information to deliberately employ several relaxation techniques to help lower our arousal level.</a:t>
            </a:r>
            <a:endParaRPr lang="en-US" b="1" dirty="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Here are some examples of down regulation experientials that we will be discussing and practicing throughout this training. </a:t>
            </a:r>
          </a:p>
          <a:p>
            <a:pPr marL="174708" indent="-174708">
              <a:buFont typeface="Arial" panose="020B0604020202020204" pitchFamily="34" charset="0"/>
              <a:buChar char="•"/>
            </a:pPr>
            <a:endParaRPr lang="en-US" dirty="0">
              <a:ea typeface="ＭＳ Ｐゴシック" charset="0"/>
              <a:cs typeface="ＭＳ Ｐゴシック" charset="0"/>
            </a:endParaRPr>
          </a:p>
          <a:p>
            <a:pPr marL="174708" indent="-174708">
              <a:buFont typeface="Arial" panose="020B0604020202020204" pitchFamily="34" charset="0"/>
              <a:buChar char="•"/>
            </a:pPr>
            <a:r>
              <a:rPr lang="en-US" dirty="0">
                <a:ea typeface="ＭＳ Ｐゴシック" charset="0"/>
                <a:cs typeface="ＭＳ Ｐゴシック" charset="0"/>
              </a:rPr>
              <a:t>Diaphragmatic Breathing</a:t>
            </a:r>
          </a:p>
          <a:p>
            <a:pPr marL="174708" indent="-174708">
              <a:buFont typeface="Arial" panose="020B0604020202020204" pitchFamily="34" charset="0"/>
              <a:buChar char="•"/>
            </a:pPr>
            <a:r>
              <a:rPr lang="en-US" dirty="0">
                <a:ea typeface="ＭＳ Ｐゴシック" charset="0"/>
                <a:cs typeface="ＭＳ Ｐゴシック" charset="0"/>
              </a:rPr>
              <a:t>Recalibration</a:t>
            </a:r>
          </a:p>
          <a:p>
            <a:pPr marL="174708" indent="-174708">
              <a:buFont typeface="Arial" panose="020B0604020202020204" pitchFamily="34" charset="0"/>
              <a:buChar char="•"/>
            </a:pPr>
            <a:r>
              <a:rPr lang="en-US" dirty="0">
                <a:ea typeface="ＭＳ Ｐゴシック" charset="0"/>
                <a:cs typeface="ＭＳ Ｐゴシック" charset="0"/>
              </a:rPr>
              <a:t>Progressive Muscle Relaxation</a:t>
            </a:r>
          </a:p>
          <a:p>
            <a:pPr marL="174708" indent="-174708">
              <a:buFont typeface="Arial" panose="020B0604020202020204" pitchFamily="34" charset="0"/>
              <a:buChar char="•"/>
            </a:pPr>
            <a:r>
              <a:rPr lang="en-US" dirty="0">
                <a:ea typeface="ＭＳ Ｐゴシック" charset="0"/>
                <a:cs typeface="ＭＳ Ｐゴシック" charset="0"/>
              </a:rPr>
              <a:t>Imagery/Visualization </a:t>
            </a:r>
          </a:p>
        </p:txBody>
      </p:sp>
    </p:spTree>
    <p:extLst>
      <p:ext uri="{BB962C8B-B14F-4D97-AF65-F5344CB8AC3E}">
        <p14:creationId xmlns:p14="http://schemas.microsoft.com/office/powerpoint/2010/main" val="382353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defRPr/>
            </a:pPr>
            <a:r>
              <a:rPr lang="en-US" b="1" u="sng" dirty="0">
                <a:cs typeface="Arial" pitchFamily="34" charset="0"/>
              </a:rPr>
              <a:t>Relaxation Experientials</a:t>
            </a:r>
          </a:p>
          <a:p>
            <a:endParaRPr lang="en-US" dirty="0">
              <a:cs typeface="Arial"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Diaphragmatic Breathing (belly breathing/abdominal breathing): </a:t>
            </a:r>
            <a:r>
              <a:rPr lang="en-US" dirty="0">
                <a:cs typeface="Arial" panose="020B0604020202020204" pitchFamily="34" charset="0"/>
              </a:rPr>
              <a:t>Controlled breathing through diaphragmatic (deep), rhythmic inhales and exhales </a:t>
            </a:r>
            <a:r>
              <a:rPr lang="en-US" dirty="0"/>
              <a:t>initiates a relaxed state in the body and may assist in focusing the mind. The breath is the foundation of most relaxation techniques.</a:t>
            </a:r>
            <a:endParaRPr lang="en-US" dirty="0">
              <a:cs typeface="Arial" panose="020B0604020202020204" pitchFamily="34" charset="0"/>
            </a:endParaRPr>
          </a:p>
          <a:p>
            <a:pPr marL="174708" indent="-174708">
              <a:buFont typeface="Arial" panose="020B0604020202020204" pitchFamily="34" charset="0"/>
              <a:buChar char="•"/>
            </a:pPr>
            <a:endParaRPr lang="en-US" b="1" dirty="0">
              <a:ea typeface="ＭＳ Ｐゴシック" charset="0"/>
              <a:cs typeface="ＭＳ Ｐゴシック"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Recalibration: </a:t>
            </a:r>
            <a:r>
              <a:rPr lang="en-US" b="0" i="0" dirty="0">
                <a:solidFill>
                  <a:srgbClr val="212529"/>
                </a:solidFill>
                <a:effectLst/>
                <a:latin typeface="Roboto" panose="020F0502020204030204" pitchFamily="34" charset="0"/>
              </a:rPr>
              <a:t>A performance psychology breathing technique used to help individuals maintain their composure during high stress situations. This breathing technique consists of inhaling for 5 seconds through the nose, and then exhaling through the mouth for 7 seconds. </a:t>
            </a:r>
          </a:p>
          <a:p>
            <a:pPr marL="6319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12529"/>
                </a:solidFill>
                <a:effectLst/>
                <a:latin typeface="Roboto" panose="020F0502020204030204" pitchFamily="34" charset="0"/>
              </a:rPr>
              <a:t>This technique does not require you to stop what you are doing or close your eyes. It is designed to be used during real world situations to help you execute the mission. You need to regularly practice this breathing technique during non-stressful situations so that they will be able to properly utilize it during moments of high stress.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12529"/>
              </a:solidFill>
              <a:effectLst/>
              <a:latin typeface="Roboto" panose="020F0502020204030204" pitchFamily="34" charset="0"/>
              <a:ea typeface="ＭＳ Ｐゴシック" charset="0"/>
              <a:cs typeface="ＭＳ Ｐゴシック"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a typeface="ＭＳ Ｐゴシック" charset="0"/>
                <a:cs typeface="ＭＳ Ｐゴシック" charset="0"/>
              </a:rPr>
              <a:t>Progressive Muscle Relaxation: </a:t>
            </a:r>
            <a:r>
              <a:rPr lang="en-US" dirty="0">
                <a:cs typeface="Arial" panose="020B0604020202020204" pitchFamily="34" charset="0"/>
              </a:rPr>
              <a:t>A way to notice the difference between tension and relaxation and control your level of arousal by controlling physical tension</a:t>
            </a:r>
          </a:p>
          <a:p>
            <a:pPr marL="6319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12529"/>
                </a:solidFill>
                <a:effectLst/>
                <a:latin typeface="Roboto" panose="02000000000000000000" pitchFamily="2" charset="0"/>
              </a:rPr>
              <a:t>This exercise is performed by tensing and releasing muscles in a sequence.</a:t>
            </a:r>
            <a:endParaRPr lang="en-US" dirty="0">
              <a:cs typeface="Arial" panose="020B0604020202020204" pitchFamily="34" charset="0"/>
            </a:endParaRPr>
          </a:p>
          <a:p>
            <a:pPr marL="465887" lvl="1"/>
            <a:endParaRPr lang="en-US" dirty="0">
              <a:ea typeface="ＭＳ Ｐゴシック" charset="0"/>
              <a:cs typeface="ＭＳ Ｐゴシック" charset="0"/>
            </a:endParaRPr>
          </a:p>
          <a:p>
            <a:pPr marL="174708" indent="-174708">
              <a:buFont typeface="Arial" panose="020B0604020202020204" pitchFamily="34" charset="0"/>
              <a:buChar char="•"/>
            </a:pPr>
            <a:r>
              <a:rPr lang="en-US" b="1" dirty="0">
                <a:ea typeface="ＭＳ Ｐゴシック" charset="0"/>
                <a:cs typeface="ＭＳ Ｐゴシック" charset="0"/>
              </a:rPr>
              <a:t>Imagery/Visualization: </a:t>
            </a:r>
            <a:r>
              <a:rPr lang="en-US" dirty="0">
                <a:ea typeface="ＭＳ Ｐゴシック" charset="0"/>
                <a:cs typeface="Arial" panose="020B0604020202020204" pitchFamily="34" charset="0"/>
              </a:rPr>
              <a:t>The practice of creating detailed thoughts and pictures in your mind using all of the senses, not just vision</a:t>
            </a:r>
          </a:p>
          <a:p>
            <a:pPr marL="465887" lvl="1"/>
            <a:endParaRPr lang="en-US" dirty="0">
              <a:ea typeface="ＭＳ Ｐゴシック" charset="0"/>
              <a:cs typeface="Arial" panose="020B0604020202020204" pitchFamily="34" charset="0"/>
            </a:endParaRPr>
          </a:p>
        </p:txBody>
      </p:sp>
    </p:spTree>
    <p:extLst>
      <p:ext uri="{BB962C8B-B14F-4D97-AF65-F5344CB8AC3E}">
        <p14:creationId xmlns:p14="http://schemas.microsoft.com/office/powerpoint/2010/main" val="400465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Experiential: Recalibration</a:t>
            </a:r>
          </a:p>
          <a:p>
            <a:pPr defTabSz="931774">
              <a:defRPr/>
            </a:pPr>
            <a:endParaRPr lang="en-US" dirty="0"/>
          </a:p>
          <a:p>
            <a:pPr defTabSz="931774">
              <a:defRPr/>
            </a:pPr>
            <a:r>
              <a:rPr lang="en-US" dirty="0"/>
              <a:t>The goal of this exercise is to teach you how to manage your level of physiological energy so that you can perform at an optimal level.</a:t>
            </a:r>
          </a:p>
          <a:p>
            <a:endParaRPr lang="en-US" b="1" u="sng" dirty="0"/>
          </a:p>
          <a:p>
            <a:r>
              <a:rPr lang="en-US" b="1" u="sng" dirty="0"/>
              <a:t>Directions: </a:t>
            </a:r>
          </a:p>
          <a:p>
            <a:r>
              <a:rPr lang="en-US" dirty="0"/>
              <a:t>Introduce the concept of </a:t>
            </a:r>
            <a:r>
              <a:rPr lang="en-US" b="1" dirty="0"/>
              <a:t>energy management </a:t>
            </a:r>
            <a:r>
              <a:rPr lang="en-US" dirty="0"/>
              <a:t>through the practice of </a:t>
            </a:r>
            <a:r>
              <a:rPr lang="en-US" b="1" dirty="0"/>
              <a:t>recalibration. </a:t>
            </a:r>
            <a:r>
              <a:rPr lang="en-US" dirty="0"/>
              <a:t>Energy management is to manage your energy through the practice of recalibration to think clearly, improve your focus and perform optimally. </a:t>
            </a:r>
          </a:p>
          <a:p>
            <a:endParaRPr lang="en-US" dirty="0"/>
          </a:p>
          <a:p>
            <a:r>
              <a:rPr lang="en-US" b="1" u="sng" dirty="0"/>
              <a:t>Script:</a:t>
            </a:r>
          </a:p>
          <a:p>
            <a:r>
              <a:rPr lang="en-US" i="1" dirty="0"/>
              <a:t>For this practice, you can sit or stand, and leave your eyes open or closed. Slowly inhale for five whole seconds - pause - and then slowly exhale for seven whole seconds. Like this: inhale...1...2...3...4... And hold 1...2...Exhale...1...2...3...4...5...6...Continue this for three more rounds of breath</a:t>
            </a:r>
          </a:p>
          <a:p>
            <a:endParaRPr lang="en-US" u="sng" dirty="0"/>
          </a:p>
          <a:p>
            <a:r>
              <a:rPr lang="en-US" b="1" u="sng" dirty="0"/>
              <a:t>Time Allotted: </a:t>
            </a:r>
            <a:r>
              <a:rPr lang="en-US" dirty="0"/>
              <a:t>5 minutes</a:t>
            </a:r>
          </a:p>
          <a:p>
            <a:pPr defTabSz="931774">
              <a:defRPr/>
            </a:pPr>
            <a:endParaRPr lang="en-US" dirty="0"/>
          </a:p>
          <a:p>
            <a:pPr defTabSz="931774">
              <a:defRPr/>
            </a:pPr>
            <a:r>
              <a:rPr lang="en-US" b="1" u="sng" dirty="0"/>
              <a:t>Discussion Questions: </a:t>
            </a:r>
          </a:p>
          <a:p>
            <a:pPr defTabSz="931774">
              <a:defRPr/>
            </a:pPr>
            <a:r>
              <a:rPr lang="en-US" dirty="0"/>
              <a:t>-What do you notice that is different now than before you started?</a:t>
            </a: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1236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14</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ea typeface="ＭＳ Ｐゴシック" charset="0"/>
                <a:cs typeface="ＭＳ Ｐゴシック" charset="0"/>
              </a:rPr>
              <a:t>Practice, Practice, Practice</a:t>
            </a:r>
          </a:p>
          <a:p>
            <a:endParaRPr lang="en-US" b="1" u="sng" dirty="0">
              <a:ea typeface="ＭＳ Ｐゴシック" charset="0"/>
              <a:cs typeface="ＭＳ Ｐゴシック" charset="0"/>
            </a:endParaRPr>
          </a:p>
          <a:p>
            <a:r>
              <a:rPr lang="en-US" b="1" u="sng" dirty="0">
                <a:ea typeface="ＭＳ Ｐゴシック" charset="0"/>
                <a:cs typeface="ＭＳ Ｐゴシック" charset="0"/>
              </a:rPr>
              <a:t>Discussion Questions: </a:t>
            </a:r>
          </a:p>
          <a:p>
            <a:r>
              <a:rPr lang="en-US" dirty="0">
                <a:ea typeface="ＭＳ Ｐゴシック" charset="0"/>
                <a:cs typeface="ＭＳ Ｐゴシック" charset="0"/>
              </a:rPr>
              <a:t>-What do you think will be the hardest part of practicing mindfulness?</a:t>
            </a:r>
          </a:p>
          <a:p>
            <a:r>
              <a:rPr lang="en-US" dirty="0">
                <a:ea typeface="ＭＳ Ｐゴシック" charset="0"/>
                <a:cs typeface="ＭＳ Ｐゴシック" charset="0"/>
              </a:rPr>
              <a:t>-What are the daily activities you currently do, where you can incorporate practicing mindfulness?</a:t>
            </a:r>
          </a:p>
          <a:p>
            <a:endParaRPr lang="en-US" dirty="0">
              <a:ea typeface="ＭＳ Ｐゴシック" charset="0"/>
              <a:cs typeface="ＭＳ Ｐゴシック" charset="0"/>
            </a:endParaRPr>
          </a:p>
          <a:p>
            <a:pPr defTabSz="931774">
              <a:defRPr/>
            </a:pPr>
            <a:r>
              <a:rPr lang="en-US" dirty="0">
                <a:ea typeface="ＭＳ Ｐゴシック" charset="0"/>
                <a:cs typeface="ＭＳ Ｐゴシック" charset="0"/>
              </a:rPr>
              <a:t>Mindfulness requires practice </a:t>
            </a:r>
            <a:r>
              <a:rPr lang="en-US" dirty="0">
                <a:cs typeface="Arial" panose="020B0604020202020204" pitchFamily="34" charset="0"/>
              </a:rPr>
              <a:t>(similar to the way that fitness is an approach to train the body)</a:t>
            </a:r>
            <a:r>
              <a:rPr lang="en-US" dirty="0">
                <a:ea typeface="ＭＳ Ｐゴシック" charset="0"/>
                <a:cs typeface="ＭＳ Ｐゴシック" charset="0"/>
              </a:rPr>
              <a:t>. Results are not instant, and you will have to practice regularly in order to see the benefits. Think of it like going to the gym, you can't go to the gym once thinking that you will see instant results. You need to develop a regular practice and the best way to ensure you develop that regular practice is to incorporate it into your day-to-day routine. The best opportunities to practice mindfulness will often occur during day-to-day experiences (ex. stuck in traffic). </a:t>
            </a:r>
            <a:r>
              <a:rPr lang="en-US" dirty="0"/>
              <a:t>Using informal opportunities to practice acting mindfully will help you to develop a habit of responding more mindfully to stressful situations.</a:t>
            </a:r>
            <a:endParaRPr lang="en-US" dirty="0">
              <a:ea typeface="ＭＳ Ｐゴシック" charset="0"/>
              <a:cs typeface="ＭＳ Ｐゴシック" charset="0"/>
            </a:endParaRPr>
          </a:p>
          <a:p>
            <a:endParaRPr lang="en-US" dirty="0">
              <a:ea typeface="ＭＳ Ｐゴシック" charset="0"/>
              <a:cs typeface="ＭＳ Ｐゴシック" charset="0"/>
            </a:endParaRPr>
          </a:p>
          <a:p>
            <a:pPr marL="174708" indent="-174708">
              <a:buFont typeface="Arial" panose="020B0604020202020204" pitchFamily="34" charset="0"/>
              <a:buChar char="•"/>
            </a:pPr>
            <a:r>
              <a:rPr lang="en-US" dirty="0">
                <a:cs typeface="Arial" panose="020B0604020202020204" pitchFamily="34" charset="0"/>
              </a:rPr>
              <a:t>Start small; 5-10 minutes per day</a:t>
            </a:r>
          </a:p>
          <a:p>
            <a:pPr marL="640594" lvl="1" indent="-174708">
              <a:buFont typeface="Arial" panose="020B0604020202020204" pitchFamily="34" charset="0"/>
              <a:buChar char="•"/>
            </a:pPr>
            <a:r>
              <a:rPr lang="en-US" dirty="0">
                <a:cs typeface="Arial" panose="020B0604020202020204" pitchFamily="34" charset="0"/>
              </a:rPr>
              <a:t>Set reminders to practice until you have created a new habit</a:t>
            </a:r>
          </a:p>
          <a:p>
            <a:endParaRPr lang="en-US" dirty="0">
              <a:cs typeface="Arial" panose="020B0604020202020204" pitchFamily="34" charset="0"/>
            </a:endParaRPr>
          </a:p>
          <a:p>
            <a:pPr marL="174708" indent="-174708">
              <a:buFont typeface="Arial" panose="020B0604020202020204" pitchFamily="34" charset="0"/>
              <a:buChar char="•"/>
            </a:pPr>
            <a:r>
              <a:rPr lang="en-US" dirty="0">
                <a:cs typeface="Arial" panose="020B0604020202020204" pitchFamily="34" charset="0"/>
              </a:rPr>
              <a:t>Have patience</a:t>
            </a:r>
          </a:p>
          <a:p>
            <a:pPr marL="640594" lvl="1" indent="-174708">
              <a:buFont typeface="Arial" panose="020B0604020202020204" pitchFamily="34" charset="0"/>
              <a:buChar char="•"/>
            </a:pPr>
            <a:r>
              <a:rPr lang="en-US" dirty="0">
                <a:cs typeface="Arial" panose="020B0604020202020204" pitchFamily="34" charset="0"/>
              </a:rPr>
              <a:t>If your mind wanders (which it will), gently bring it back</a:t>
            </a:r>
          </a:p>
          <a:p>
            <a:pPr marL="640594" lvl="1" indent="-174708">
              <a:buFont typeface="Arial" panose="020B0604020202020204" pitchFamily="34" charset="0"/>
              <a:buChar char="•"/>
            </a:pPr>
            <a:r>
              <a:rPr lang="en-US" dirty="0">
                <a:cs typeface="Arial" panose="020B0604020202020204" pitchFamily="34" charset="0"/>
              </a:rPr>
              <a:t>You can always begin again that is the practice</a:t>
            </a:r>
          </a:p>
          <a:p>
            <a:endParaRPr lang="en-US" dirty="0">
              <a:cs typeface="Arial" panose="020B0604020202020204" pitchFamily="34" charset="0"/>
            </a:endParaRPr>
          </a:p>
          <a:p>
            <a:pPr marL="174708" indent="-174708">
              <a:buFont typeface="Arial" panose="020B0604020202020204" pitchFamily="34" charset="0"/>
              <a:buChar char="•"/>
            </a:pPr>
            <a:r>
              <a:rPr lang="en-US" dirty="0">
                <a:cs typeface="Arial" panose="020B0604020202020204" pitchFamily="34" charset="0"/>
              </a:rPr>
              <a:t>Find creative solutions</a:t>
            </a:r>
          </a:p>
          <a:p>
            <a:pPr marL="640594" lvl="1" indent="-174708">
              <a:buFont typeface="Arial" panose="020B0604020202020204" pitchFamily="34" charset="0"/>
              <a:buChar char="•"/>
            </a:pPr>
            <a:r>
              <a:rPr lang="en-US" dirty="0">
                <a:cs typeface="Arial" panose="020B0604020202020204" pitchFamily="34" charset="0"/>
              </a:rPr>
              <a:t>Use the skills you already have </a:t>
            </a:r>
          </a:p>
          <a:p>
            <a:pPr marL="640594" lvl="1" indent="-174708">
              <a:buFont typeface="Arial" panose="020B0604020202020204" pitchFamily="34" charset="0"/>
              <a:buChar char="•"/>
            </a:pPr>
            <a:endParaRPr lang="en-US" dirty="0">
              <a:cs typeface="Arial" panose="020B0604020202020204" pitchFamily="34" charset="0"/>
            </a:endParaRPr>
          </a:p>
          <a:p>
            <a:pPr marL="174708" indent="-174708">
              <a:buFont typeface="Arial" panose="020B0604020202020204" pitchFamily="34" charset="0"/>
              <a:buChar char="•"/>
            </a:pPr>
            <a:r>
              <a:rPr lang="en-US" dirty="0">
                <a:cs typeface="Arial" panose="020B0604020202020204" pitchFamily="34" charset="0"/>
              </a:rPr>
              <a:t>Intentionally bringing more awareness to your daily activities. Create your own informal practices:</a:t>
            </a:r>
          </a:p>
          <a:p>
            <a:pPr lvl="1">
              <a:lnSpc>
                <a:spcPct val="100000"/>
              </a:lnSpc>
              <a:spcBef>
                <a:spcPts val="0"/>
              </a:spcBef>
            </a:pPr>
            <a:r>
              <a:rPr lang="en-US" sz="1200" dirty="0">
                <a:latin typeface="Arial" panose="020B0604020202020204" pitchFamily="34" charset="0"/>
                <a:cs typeface="Arial" panose="020B0604020202020204" pitchFamily="34" charset="0"/>
              </a:rPr>
              <a:t>Noticing one new thing “on watch”</a:t>
            </a:r>
          </a:p>
          <a:p>
            <a:pPr lvl="1">
              <a:lnSpc>
                <a:spcPct val="100000"/>
              </a:lnSpc>
              <a:spcBef>
                <a:spcPts val="0"/>
              </a:spcBef>
            </a:pPr>
            <a:r>
              <a:rPr lang="en-US" sz="1200" dirty="0">
                <a:latin typeface="Arial" panose="020B0604020202020204" pitchFamily="34" charset="0"/>
                <a:cs typeface="Arial" panose="020B0604020202020204" pitchFamily="34" charset="0"/>
              </a:rPr>
              <a:t>Washing the dishes</a:t>
            </a:r>
          </a:p>
          <a:p>
            <a:pPr lvl="1">
              <a:lnSpc>
                <a:spcPct val="100000"/>
              </a:lnSpc>
              <a:spcBef>
                <a:spcPts val="0"/>
              </a:spcBef>
            </a:pPr>
            <a:r>
              <a:rPr lang="en-US" sz="1200" dirty="0">
                <a:latin typeface="Arial" panose="020B0604020202020204" pitchFamily="34" charset="0"/>
                <a:cs typeface="Arial" panose="020B0604020202020204" pitchFamily="34" charset="0"/>
              </a:rPr>
              <a:t>Walking in nature</a:t>
            </a:r>
          </a:p>
          <a:p>
            <a:pPr lvl="1">
              <a:lnSpc>
                <a:spcPct val="100000"/>
              </a:lnSpc>
              <a:spcBef>
                <a:spcPts val="0"/>
              </a:spcBef>
            </a:pPr>
            <a:r>
              <a:rPr lang="en-US" sz="1200" dirty="0">
                <a:latin typeface="Arial" panose="020B0604020202020204" pitchFamily="34" charset="0"/>
                <a:cs typeface="Arial" panose="020B0604020202020204" pitchFamily="34" charset="0"/>
              </a:rPr>
              <a:t>Taking a shower</a:t>
            </a:r>
          </a:p>
          <a:p>
            <a:pPr lvl="1">
              <a:lnSpc>
                <a:spcPct val="100000"/>
              </a:lnSpc>
              <a:spcBef>
                <a:spcPts val="0"/>
              </a:spcBef>
            </a:pPr>
            <a:r>
              <a:rPr lang="en-US" sz="1200" dirty="0">
                <a:latin typeface="Arial" panose="020B0604020202020204" pitchFamily="34" charset="0"/>
                <a:cs typeface="Arial" panose="020B0604020202020204" pitchFamily="34" charset="0"/>
              </a:rPr>
              <a:t>Sweeping the floor</a:t>
            </a:r>
          </a:p>
          <a:p>
            <a:pPr marL="640594" lvl="1" indent="-174708">
              <a:buFont typeface="Arial" panose="020B0604020202020204" pitchFamily="34" charset="0"/>
              <a:buChar char="•"/>
            </a:pPr>
            <a:endParaRPr lang="en-US" dirty="0">
              <a:cs typeface="Arial" panose="020B0604020202020204" pitchFamily="34" charset="0"/>
            </a:endParaRPr>
          </a:p>
          <a:p>
            <a:pPr marL="465887" lvl="1"/>
            <a:endParaRPr lang="en-US" dirty="0">
              <a:cs typeface="Arial" panose="020B0604020202020204" pitchFamily="34" charset="0"/>
            </a:endParaRPr>
          </a:p>
          <a:p>
            <a:pPr marL="174708" indent="-174708">
              <a:buFont typeface="Arial" panose="020B0604020202020204" pitchFamily="34" charset="0"/>
              <a:buChar char="•"/>
            </a:pPr>
            <a:r>
              <a:rPr lang="en-US" b="1" dirty="0">
                <a:cs typeface="Arial" panose="020B0604020202020204" pitchFamily="34" charset="0"/>
              </a:rPr>
              <a:t>Repeat. Keep doing this over and over!</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23267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15</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defRPr/>
            </a:pPr>
            <a:r>
              <a:rPr lang="en-US" b="1" u="sng" dirty="0">
                <a:cs typeface="Arial" pitchFamily="34" charset="0"/>
              </a:rPr>
              <a:t>Mindfulness Resources </a:t>
            </a:r>
          </a:p>
          <a:p>
            <a:endParaRPr lang="en-US" dirty="0">
              <a:cs typeface="Arial" pitchFamily="34" charset="0"/>
            </a:endParaRPr>
          </a:p>
          <a:p>
            <a:pPr marL="174708" indent="-174708">
              <a:buFont typeface="Arial" panose="020B0604020202020204" pitchFamily="34" charset="0"/>
              <a:buChar char="•"/>
            </a:pPr>
            <a:r>
              <a:rPr lang="en-US" sz="1200" b="0" i="0" kern="1200" dirty="0">
                <a:solidFill>
                  <a:schemeClr val="tx1"/>
                </a:solidFill>
                <a:effectLst/>
                <a:latin typeface="+mn-lt"/>
                <a:ea typeface="+mn-ea"/>
                <a:cs typeface="+mn-cs"/>
              </a:rPr>
              <a:t>There are a ton of books, apps, and resources online that provide additional information and guidance for  learning and practicing mindfulness. Below are a list of free mindfulness practice resources designed for military personnel.  </a:t>
            </a:r>
          </a:p>
          <a:p>
            <a:pPr marL="174708" indent="-174708">
              <a:buFont typeface="Arial" panose="020B0604020202020204" pitchFamily="34" charset="0"/>
              <a:buChar char="•"/>
            </a:pPr>
            <a:endParaRPr lang="en-US" dirty="0">
              <a:ea typeface="ＭＳ Ｐゴシック" charset="0"/>
              <a:cs typeface="ＭＳ Ｐゴシック" charset="0"/>
            </a:endParaRPr>
          </a:p>
          <a:p>
            <a:pPr rtl="0" fontAlgn="base"/>
            <a:r>
              <a:rPr lang="en-US" sz="1200" b="1" i="0" kern="1200" dirty="0">
                <a:solidFill>
                  <a:schemeClr val="tx1"/>
                </a:solidFill>
                <a:effectLst/>
                <a:latin typeface="+mn-lt"/>
                <a:ea typeface="+mn-ea"/>
                <a:cs typeface="+mn-cs"/>
              </a:rPr>
              <a:t>Mindfulness Coach 2 App: </a:t>
            </a:r>
            <a:r>
              <a:rPr lang="en-US" sz="1200" b="0" i="0" kern="1200" dirty="0">
                <a:solidFill>
                  <a:schemeClr val="tx1"/>
                </a:solidFill>
                <a:effectLst/>
                <a:latin typeface="+mn-lt"/>
                <a:ea typeface="+mn-ea"/>
                <a:cs typeface="+mn-cs"/>
              </a:rPr>
              <a:t>Mindfulness Coach 2 was developed to help service members learn how to practice mindfulness. The app provides a gradual, self-guided training program designed to help you understand and adopt a simple mindfulness practice.  </a:t>
            </a:r>
          </a:p>
          <a:p>
            <a:pPr rtl="0" fontAlgn="base"/>
            <a:r>
              <a:rPr lang="en-US" sz="1200" b="0" i="0" kern="1200" dirty="0">
                <a:solidFill>
                  <a:schemeClr val="tx1"/>
                </a:solidFill>
                <a:effectLst/>
                <a:latin typeface="+mn-lt"/>
                <a:ea typeface="+mn-ea"/>
                <a:cs typeface="+mn-cs"/>
              </a:rPr>
              <a:t>U.S. Department of Veterans Affairs (VA): </a:t>
            </a:r>
            <a:r>
              <a:rPr lang="en-US" sz="1200" b="0" i="0" u="sng" strike="noStrike" kern="1200" dirty="0">
                <a:solidFill>
                  <a:schemeClr val="tx1"/>
                </a:solidFill>
                <a:effectLst/>
                <a:latin typeface="+mn-lt"/>
                <a:ea typeface="+mn-ea"/>
                <a:cs typeface="+mn-cs"/>
                <a:hlinkClick r:id="rId3"/>
              </a:rPr>
              <a:t>https://mobile.va.gov/app/mindfulness-coach</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fontAlgn="base"/>
            <a:r>
              <a:rPr lang="en-US" sz="1800" b="1" dirty="0">
                <a:latin typeface="Arial" panose="020B0604020202020204" pitchFamily="34" charset="0"/>
                <a:cs typeface="Arial" panose="020B0604020202020204" pitchFamily="34" charset="0"/>
              </a:rPr>
              <a:t>Healthy Minds Program App </a:t>
            </a:r>
            <a:r>
              <a:rPr lang="en-US" sz="1800" dirty="0">
                <a:latin typeface="Arial" panose="020B0604020202020204" pitchFamily="34" charset="0"/>
                <a:cs typeface="Arial" panose="020B0604020202020204" pitchFamily="34" charset="0"/>
              </a:rPr>
              <a:t>Free, well-structured mindfulness app developed by University of Wisconsin-Madison researchers. Combines podcast-style lessons and seated and active meditations to teach mindfulness as a skill </a:t>
            </a:r>
            <a:r>
              <a:rPr lang="en-US" sz="1800" dirty="0">
                <a:latin typeface="Arial" panose="020B0604020202020204" pitchFamily="34" charset="0"/>
                <a:cs typeface="Arial" panose="020B0604020202020204" pitchFamily="34" charset="0"/>
                <a:hlinkClick r:id="rId4"/>
              </a:rPr>
              <a:t>https://hminnovations.org/meditation-app</a:t>
            </a:r>
            <a:r>
              <a:rPr lang="en-US" sz="1800" dirty="0">
                <a:latin typeface="Arial" panose="020B0604020202020204" pitchFamily="34" charset="0"/>
                <a:cs typeface="Arial" panose="020B0604020202020204" pitchFamily="34" charset="0"/>
              </a:rPr>
              <a:t> </a:t>
            </a:r>
          </a:p>
          <a:p>
            <a:pPr fontAlgn="base"/>
            <a:endParaRPr lang="en-US" sz="1800" b="1" dirty="0">
              <a:latin typeface="Arial" panose="020B0604020202020204" pitchFamily="34" charset="0"/>
              <a:cs typeface="Arial" panose="020B0604020202020204" pitchFamily="34" charset="0"/>
            </a:endParaRPr>
          </a:p>
          <a:p>
            <a:pPr fontAlgn="base"/>
            <a:r>
              <a:rPr lang="en-US" sz="1800" b="1" dirty="0">
                <a:latin typeface="Arial" panose="020B0604020202020204" pitchFamily="34" charset="0"/>
                <a:cs typeface="Arial" panose="020B0604020202020204" pitchFamily="34" charset="0"/>
              </a:rPr>
              <a:t>Insight Timer </a:t>
            </a:r>
            <a:r>
              <a:rPr lang="en-US" sz="1800" dirty="0">
                <a:latin typeface="Arial" panose="020B0604020202020204" pitchFamily="34" charset="0"/>
                <a:cs typeface="Arial" panose="020B0604020202020204" pitchFamily="34" charset="0"/>
              </a:rPr>
              <a:t>Free mindfulness app with many excellent teachers and a great meditation timer </a:t>
            </a:r>
            <a:r>
              <a:rPr lang="en-US" sz="1800" dirty="0">
                <a:hlinkClick r:id="rId5"/>
              </a:rPr>
              <a:t>HTTPS://INSIGHTTIMER.COM</a:t>
            </a:r>
            <a:r>
              <a:rPr lang="en-US" sz="1800" dirty="0"/>
              <a:t>. </a:t>
            </a:r>
          </a:p>
          <a:p>
            <a:pPr fontAlgn="base"/>
            <a:r>
              <a:rPr lang="en-US" sz="1600" dirty="0"/>
              <a:t>Suggested teachers: Tara Brach, Joseph Goldstein, Jack Kornfield, Kristin Neff, Sharon </a:t>
            </a:r>
            <a:r>
              <a:rPr lang="en-US" sz="1600" dirty="0" err="1"/>
              <a:t>Saltzberg</a:t>
            </a:r>
            <a:r>
              <a:rPr lang="en-US" sz="1600" dirty="0"/>
              <a:t>, Pete </a:t>
            </a:r>
            <a:r>
              <a:rPr lang="en-US" sz="1600" dirty="0" err="1"/>
              <a:t>Krichmer</a:t>
            </a:r>
            <a:r>
              <a:rPr lang="en-US" sz="1600" dirty="0"/>
              <a:t>, &amp; Joseph Glaser-Reich</a:t>
            </a:r>
          </a:p>
          <a:p>
            <a:pPr fontAlgn="base"/>
            <a:endParaRPr lang="en-US" sz="1200" dirty="0"/>
          </a:p>
          <a:p>
            <a:pPr rtl="0" fontAlgn="base"/>
            <a:endParaRPr lang="en-US" sz="1200" b="0" i="0" kern="1200" dirty="0">
              <a:solidFill>
                <a:schemeClr val="tx1"/>
              </a:solidFill>
              <a:effectLst/>
              <a:latin typeface="+mn-lt"/>
              <a:ea typeface="+mn-ea"/>
              <a:cs typeface="+mn-cs"/>
            </a:endParaRPr>
          </a:p>
          <a:p>
            <a:pPr marL="465887" lvl="1"/>
            <a:endParaRPr lang="en-US" dirty="0">
              <a:ea typeface="ＭＳ Ｐゴシック" charset="0"/>
              <a:cs typeface="ＭＳ Ｐゴシック" charset="0"/>
            </a:endParaRPr>
          </a:p>
        </p:txBody>
      </p:sp>
    </p:spTree>
    <p:extLst>
      <p:ext uri="{BB962C8B-B14F-4D97-AF65-F5344CB8AC3E}">
        <p14:creationId xmlns:p14="http://schemas.microsoft.com/office/powerpoint/2010/main" val="401589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16</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cs typeface="Arial" pitchFamily="34" charset="0"/>
              </a:rPr>
              <a:t>The Coast Guard also has several mindfulness coaches who would be more than happy to answer questions you may have about starting a meditation practice or incorporating mindfulness into your daily routine</a:t>
            </a:r>
          </a:p>
          <a:p>
            <a:pPr marL="174708" indent="-174708">
              <a:buFont typeface="Arial" panose="020B0604020202020204" pitchFamily="34" charset="0"/>
              <a:buChar char="•"/>
            </a:pPr>
            <a:endParaRPr lang="en-US" dirty="0">
              <a:ea typeface="ＭＳ Ｐゴシック" charset="0"/>
              <a:cs typeface="ＭＳ Ｐゴシック" charset="0"/>
            </a:endParaRPr>
          </a:p>
          <a:p>
            <a:pPr>
              <a:lnSpc>
                <a:spcPct val="100000"/>
              </a:lnSpc>
              <a:spcBef>
                <a:spcPts val="0"/>
              </a:spcBef>
            </a:pPr>
            <a:r>
              <a:rPr lang="en-US" sz="2400" b="1" dirty="0">
                <a:latin typeface="Arial" panose="020B0604020202020204" pitchFamily="34" charset="0"/>
                <a:ea typeface="ＭＳ Ｐゴシック" charset="0"/>
                <a:cs typeface="Arial" panose="020B0604020202020204" pitchFamily="34" charset="0"/>
              </a:rPr>
              <a:t>Coast Guard Mindfulness Coaches:</a:t>
            </a:r>
          </a:p>
          <a:p>
            <a:pPr lvl="1">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Bob </a:t>
            </a:r>
            <a:r>
              <a:rPr lang="en-US" sz="1800" b="1" dirty="0" err="1">
                <a:latin typeface="Arial" panose="020B0604020202020204" pitchFamily="34" charset="0"/>
                <a:ea typeface="ＭＳ Ｐゴシック" charset="0"/>
                <a:cs typeface="Arial" panose="020B0604020202020204" pitchFamily="34" charset="0"/>
              </a:rPr>
              <a:t>Atadero</a:t>
            </a:r>
            <a:r>
              <a:rPr lang="en-US" sz="1800" b="1" dirty="0">
                <a:latin typeface="Arial" panose="020B0604020202020204" pitchFamily="34" charset="0"/>
                <a:ea typeface="ＭＳ Ｐゴシック" charset="0"/>
                <a:cs typeface="Arial" panose="020B0604020202020204" pitchFamily="34" charset="0"/>
              </a:rPr>
              <a:t>, </a:t>
            </a:r>
            <a:r>
              <a:rPr lang="en-US" sz="1800" dirty="0">
                <a:latin typeface="Arial" panose="020B0604020202020204" pitchFamily="34" charset="0"/>
                <a:ea typeface="ＭＳ Ｐゴシック" charset="0"/>
                <a:cs typeface="Arial" panose="020B0604020202020204" pitchFamily="34" charset="0"/>
              </a:rPr>
              <a:t>Employee Assistance Program Coordinator, Southeast Alaska</a:t>
            </a:r>
            <a:endParaRPr lang="en-US" sz="1800" b="1" dirty="0">
              <a:latin typeface="Arial" panose="020B0604020202020204" pitchFamily="34" charset="0"/>
              <a:ea typeface="ＭＳ Ｐゴシック" charset="0"/>
              <a:cs typeface="Arial" panose="020B0604020202020204" pitchFamily="34" charset="0"/>
            </a:endParaRPr>
          </a:p>
          <a:p>
            <a:pPr lvl="1">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Jody Carman, </a:t>
            </a:r>
            <a:r>
              <a:rPr lang="en-US" sz="1800" dirty="0">
                <a:latin typeface="Arial" panose="020B0604020202020204" pitchFamily="34" charset="0"/>
                <a:ea typeface="ＭＳ Ｐゴシック" charset="0"/>
                <a:cs typeface="Arial" panose="020B0604020202020204" pitchFamily="34" charset="0"/>
              </a:rPr>
              <a:t>Employee Assistance Program Coordinator, Base Kodiak</a:t>
            </a:r>
          </a:p>
          <a:p>
            <a:pPr lvl="1">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Joseph Glaser-Reich, </a:t>
            </a:r>
            <a:r>
              <a:rPr lang="en-US" sz="1800" dirty="0">
                <a:latin typeface="Arial" panose="020B0604020202020204" pitchFamily="34" charset="0"/>
                <a:ea typeface="ＭＳ Ｐゴシック" charset="0"/>
                <a:cs typeface="Arial" panose="020B0604020202020204" pitchFamily="34" charset="0"/>
              </a:rPr>
              <a:t>Aviation Survival Technician, Sector San Diego</a:t>
            </a:r>
            <a:endParaRPr lang="en-US" sz="1800" b="1" dirty="0">
              <a:latin typeface="Arial" panose="020B0604020202020204" pitchFamily="34" charset="0"/>
              <a:ea typeface="ＭＳ Ｐゴシック" charset="0"/>
              <a:cs typeface="Arial" panose="020B0604020202020204" pitchFamily="34" charset="0"/>
            </a:endParaRPr>
          </a:p>
          <a:p>
            <a:pPr lvl="1">
              <a:lnSpc>
                <a:spcPct val="100000"/>
              </a:lnSpc>
              <a:spcBef>
                <a:spcPts val="0"/>
              </a:spcBef>
            </a:pPr>
            <a:endParaRPr lang="en-US" sz="1400" dirty="0">
              <a:latin typeface="Arial" panose="020B0604020202020204" pitchFamily="34" charset="0"/>
              <a:cs typeface="Arial" panose="020B0604020202020204" pitchFamily="34" charset="0"/>
            </a:endParaRPr>
          </a:p>
          <a:p>
            <a:pPr marL="465887" lvl="1"/>
            <a:endParaRPr lang="en-US" dirty="0">
              <a:ea typeface="ＭＳ Ｐゴシック" charset="0"/>
              <a:cs typeface="ＭＳ Ｐゴシック" charset="0"/>
            </a:endParaRPr>
          </a:p>
          <a:p>
            <a:pPr marL="465887" lvl="1"/>
            <a:endParaRPr lang="en-US" dirty="0">
              <a:ea typeface="ＭＳ Ｐゴシック" charset="0"/>
              <a:cs typeface="ＭＳ Ｐゴシック" charset="0"/>
            </a:endParaRPr>
          </a:p>
        </p:txBody>
      </p:sp>
    </p:spTree>
    <p:extLst>
      <p:ext uri="{BB962C8B-B14F-4D97-AF65-F5344CB8AC3E}">
        <p14:creationId xmlns:p14="http://schemas.microsoft.com/office/powerpoint/2010/main" val="3070837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17</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lnSpc>
                <a:spcPct val="100000"/>
              </a:lnSpc>
              <a:spcBef>
                <a:spcPts val="0"/>
              </a:spcBef>
            </a:pPr>
            <a:endParaRPr lang="en-US" sz="1400" dirty="0">
              <a:latin typeface="Arial" panose="020B0604020202020204" pitchFamily="34" charset="0"/>
              <a:cs typeface="Arial" panose="020B0604020202020204" pitchFamily="34" charset="0"/>
            </a:endParaRPr>
          </a:p>
          <a:p>
            <a:pPr marL="465887" lvl="1"/>
            <a:endParaRPr lang="en-US" dirty="0">
              <a:ea typeface="ＭＳ Ｐゴシック" charset="0"/>
              <a:cs typeface="ＭＳ Ｐゴシック" charset="0"/>
            </a:endParaRPr>
          </a:p>
          <a:p>
            <a:pPr marL="8687"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In addition to specific mindfulness resources, the military has many relaxation resources available as well:</a:t>
            </a:r>
          </a:p>
          <a:p>
            <a:pPr marL="8687"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marL="8687"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Breath2Relax App</a:t>
            </a:r>
            <a:r>
              <a:rPr lang="en-US" sz="1200" dirty="0">
                <a:latin typeface="Arial" panose="020B0604020202020204" pitchFamily="34" charset="0"/>
                <a:cs typeface="Arial" panose="020B0604020202020204" pitchFamily="34" charset="0"/>
              </a:rPr>
              <a:t>: Breathe2Relax offers information about the effects of stress on the body and guides users through a number of relaxation breathing techniques National Center for Telehealth &amp; Technology (T2): </a:t>
            </a:r>
            <a:r>
              <a:rPr lang="en-US" sz="1200" dirty="0">
                <a:latin typeface="Arial" panose="020B0604020202020204" pitchFamily="34" charset="0"/>
                <a:cs typeface="Arial" panose="020B0604020202020204" pitchFamily="34" charset="0"/>
                <a:hlinkClick r:id="rId3"/>
              </a:rPr>
              <a:t>http://t2health.dcoe.mil/apps/breathe2relax</a:t>
            </a:r>
            <a:r>
              <a:rPr lang="en-US" sz="1200" dirty="0">
                <a:latin typeface="Arial" panose="020B0604020202020204" pitchFamily="34" charset="0"/>
                <a:cs typeface="Arial" panose="020B0604020202020204" pitchFamily="34" charset="0"/>
              </a:rPr>
              <a:t> </a:t>
            </a:r>
            <a:endParaRPr lang="en-US" sz="1200" dirty="0">
              <a:latin typeface="Arial" panose="020B0604020202020204" pitchFamily="34" charset="0"/>
              <a:ea typeface="ＭＳ Ｐゴシック" charset="0"/>
              <a:cs typeface="Arial" panose="020B0604020202020204" pitchFamily="34" charset="0"/>
            </a:endParaRPr>
          </a:p>
          <a:p>
            <a:pPr marL="8687"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ＭＳ Ｐゴシック" charset="0"/>
              <a:cs typeface="Arial" panose="020B0604020202020204" pitchFamily="34" charset="0"/>
            </a:endParaRPr>
          </a:p>
          <a:p>
            <a:pPr marL="8687"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Chill Drills App: Chill Drills walks service members and their families through guided relaxation drills to help create calm, lower stress, and be prepared to deal with pressure in the future: </a:t>
            </a:r>
            <a:r>
              <a:rPr lang="en-US" sz="1200" dirty="0">
                <a:latin typeface="Arial" panose="020B0604020202020204" pitchFamily="34" charset="0"/>
                <a:cs typeface="Arial" panose="020B0604020202020204" pitchFamily="34" charset="0"/>
                <a:hlinkClick r:id="rId4"/>
              </a:rPr>
              <a:t>https://www.militaryonesource.mil/resources/mobile-apps/de-stress-and-relax-with-chill-drills-by-military-onesource</a:t>
            </a:r>
            <a:r>
              <a:rPr lang="en-US" sz="1200">
                <a:latin typeface="Arial" panose="020B0604020202020204" pitchFamily="34" charset="0"/>
                <a:cs typeface="Arial" panose="020B0604020202020204" pitchFamily="34" charset="0"/>
                <a:hlinkClick r:id="rId4"/>
              </a:rPr>
              <a:t>/</a:t>
            </a:r>
            <a:r>
              <a:rPr lang="en-US" sz="1200">
                <a:latin typeface="Arial" panose="020B0604020202020204" pitchFamily="34" charset="0"/>
                <a:cs typeface="Arial" panose="020B0604020202020204" pitchFamily="34" charset="0"/>
              </a:rPr>
              <a:t> </a:t>
            </a:r>
            <a:endParaRPr lang="en-US" sz="1200"/>
          </a:p>
          <a:p>
            <a:pPr marL="8687"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167887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itchFamily="34" charset="0"/>
              </a:rPr>
              <a:t>Learning Objectives </a:t>
            </a:r>
          </a:p>
          <a:p>
            <a:endParaRPr lang="en-US" dirty="0">
              <a:cs typeface="Arial" pitchFamily="34" charset="0"/>
            </a:endParaRPr>
          </a:p>
          <a:p>
            <a:pPr>
              <a:lnSpc>
                <a:spcPct val="100000"/>
              </a:lnSpc>
              <a:spcBef>
                <a:spcPts val="0"/>
              </a:spcBef>
            </a:pPr>
            <a:r>
              <a:rPr lang="en-US" sz="1200" b="1" dirty="0">
                <a:latin typeface="Arial" charset="0"/>
                <a:ea typeface="ＭＳ Ｐゴシック" charset="0"/>
                <a:cs typeface="ＭＳ Ｐゴシック" charset="0"/>
              </a:rPr>
              <a:t>DEFINE </a:t>
            </a:r>
            <a:r>
              <a:rPr lang="en-US" sz="1200" dirty="0">
                <a:latin typeface="Arial" charset="0"/>
                <a:ea typeface="ＭＳ Ｐゴシック" charset="0"/>
                <a:cs typeface="ＭＳ Ｐゴシック" charset="0"/>
              </a:rPr>
              <a:t>and</a:t>
            </a:r>
            <a:r>
              <a:rPr lang="en-US" sz="1200" b="1" dirty="0">
                <a:latin typeface="Arial" charset="0"/>
                <a:ea typeface="ＭＳ Ｐゴシック" charset="0"/>
                <a:cs typeface="ＭＳ Ｐゴシック" charset="0"/>
              </a:rPr>
              <a:t> EXPLAIN </a:t>
            </a:r>
            <a:r>
              <a:rPr lang="en-US" sz="1200" dirty="0">
                <a:latin typeface="Arial" charset="0"/>
                <a:ea typeface="ＭＳ Ｐゴシック" charset="0"/>
                <a:cs typeface="ＭＳ Ｐゴシック" charset="0"/>
              </a:rPr>
              <a:t>mindfulness</a:t>
            </a:r>
          </a:p>
          <a:p>
            <a:pPr marL="0" indent="0">
              <a:lnSpc>
                <a:spcPct val="100000"/>
              </a:lnSpc>
              <a:spcBef>
                <a:spcPts val="0"/>
              </a:spcBef>
              <a:buNone/>
            </a:pPr>
            <a:endParaRPr lang="en-US" sz="1200" dirty="0">
              <a:latin typeface="Arial" charset="0"/>
              <a:ea typeface="ＭＳ Ｐゴシック" charset="0"/>
              <a:cs typeface="ＭＳ Ｐゴシック" charset="0"/>
            </a:endParaRPr>
          </a:p>
          <a:p>
            <a:pPr>
              <a:lnSpc>
                <a:spcPct val="100000"/>
              </a:lnSpc>
              <a:spcBef>
                <a:spcPts val="0"/>
              </a:spcBef>
            </a:pPr>
            <a:r>
              <a:rPr lang="en-US" sz="1200" b="1" dirty="0">
                <a:latin typeface="Arial" charset="0"/>
                <a:ea typeface="ＭＳ Ｐゴシック" charset="0"/>
                <a:cs typeface="ＭＳ Ｐゴシック" charset="0"/>
              </a:rPr>
              <a:t>IDENTIFY </a:t>
            </a:r>
            <a:r>
              <a:rPr lang="en-US" sz="1200" dirty="0">
                <a:latin typeface="Arial" charset="0"/>
                <a:ea typeface="ＭＳ Ｐゴシック" charset="0"/>
                <a:cs typeface="ＭＳ Ｐゴシック" charset="0"/>
              </a:rPr>
              <a:t>and</a:t>
            </a:r>
            <a:r>
              <a:rPr lang="en-US" sz="1200" b="1" dirty="0">
                <a:latin typeface="Arial" charset="0"/>
                <a:ea typeface="ＭＳ Ｐゴシック" charset="0"/>
                <a:cs typeface="ＭＳ Ｐゴシック" charset="0"/>
              </a:rPr>
              <a:t> DISCUSS </a:t>
            </a:r>
            <a:r>
              <a:rPr lang="en-US" sz="1200" dirty="0">
                <a:latin typeface="Arial" charset="0"/>
                <a:ea typeface="ＭＳ Ｐゴシック" charset="0"/>
                <a:cs typeface="ＭＳ Ｐゴシック" charset="0"/>
              </a:rPr>
              <a:t>the benefits to practicing mindfulness</a:t>
            </a:r>
          </a:p>
          <a:p>
            <a:pPr>
              <a:lnSpc>
                <a:spcPct val="100000"/>
              </a:lnSpc>
              <a:spcBef>
                <a:spcPts val="0"/>
              </a:spcBef>
            </a:pPr>
            <a:endParaRPr lang="en-US" sz="1200" b="1" dirty="0">
              <a:latin typeface="Arial" charset="0"/>
              <a:ea typeface="ＭＳ Ｐゴシック" charset="0"/>
              <a:cs typeface="ＭＳ Ｐゴシック" charset="0"/>
            </a:endParaRPr>
          </a:p>
          <a:p>
            <a:pPr>
              <a:lnSpc>
                <a:spcPct val="100000"/>
              </a:lnSpc>
              <a:spcBef>
                <a:spcPts val="0"/>
              </a:spcBef>
            </a:pPr>
            <a:r>
              <a:rPr lang="en-US" sz="1200" b="1" dirty="0">
                <a:latin typeface="Arial" charset="0"/>
                <a:ea typeface="ＭＳ Ｐゴシック" charset="0"/>
                <a:cs typeface="ＭＳ Ｐゴシック" charset="0"/>
              </a:rPr>
              <a:t>DEFINE </a:t>
            </a:r>
            <a:r>
              <a:rPr lang="en-US" sz="1200" dirty="0">
                <a:latin typeface="Arial" charset="0"/>
                <a:ea typeface="ＭＳ Ｐゴシック" charset="0"/>
                <a:cs typeface="ＭＳ Ｐゴシック" charset="0"/>
              </a:rPr>
              <a:t>and</a:t>
            </a:r>
            <a:r>
              <a:rPr lang="en-US" sz="1200" b="1" dirty="0">
                <a:latin typeface="Arial" charset="0"/>
                <a:ea typeface="ＭＳ Ｐゴシック" charset="0"/>
                <a:cs typeface="ＭＳ Ｐゴシック" charset="0"/>
              </a:rPr>
              <a:t> EXPLAIN </a:t>
            </a:r>
            <a:r>
              <a:rPr lang="en-US" sz="1200" dirty="0">
                <a:latin typeface="Arial" charset="0"/>
                <a:ea typeface="ＭＳ Ｐゴシック" charset="0"/>
                <a:cs typeface="ＭＳ Ｐゴシック" charset="0"/>
              </a:rPr>
              <a:t>formal and informal mindfulness practices</a:t>
            </a:r>
          </a:p>
          <a:p>
            <a:pPr>
              <a:lnSpc>
                <a:spcPct val="100000"/>
              </a:lnSpc>
              <a:spcBef>
                <a:spcPts val="0"/>
              </a:spcBef>
            </a:pPr>
            <a:endParaRPr lang="en-US" sz="1200" b="1" dirty="0">
              <a:latin typeface="Arial" charset="0"/>
              <a:ea typeface="ＭＳ Ｐゴシック" charset="0"/>
              <a:cs typeface="ＭＳ Ｐゴシック" charset="0"/>
            </a:endParaRPr>
          </a:p>
          <a:p>
            <a:pPr>
              <a:lnSpc>
                <a:spcPct val="100000"/>
              </a:lnSpc>
              <a:spcBef>
                <a:spcPts val="0"/>
              </a:spcBef>
            </a:pPr>
            <a:r>
              <a:rPr lang="en-US" sz="1200" b="1" dirty="0">
                <a:latin typeface="Arial" charset="0"/>
                <a:ea typeface="ＭＳ Ｐゴシック" charset="0"/>
                <a:cs typeface="ＭＳ Ｐゴシック" charset="0"/>
              </a:rPr>
              <a:t>PERFORM </a:t>
            </a:r>
            <a:r>
              <a:rPr lang="en-US" sz="1200" dirty="0">
                <a:latin typeface="Arial" charset="0"/>
                <a:ea typeface="ＭＳ Ｐゴシック" charset="0"/>
                <a:cs typeface="ＭＳ Ｐゴシック" charset="0"/>
              </a:rPr>
              <a:t>mindfulness meditation and integrated mindfulness practices</a:t>
            </a:r>
          </a:p>
          <a:p>
            <a:pPr>
              <a:lnSpc>
                <a:spcPct val="100000"/>
              </a:lnSpc>
              <a:spcBef>
                <a:spcPts val="0"/>
              </a:spcBef>
            </a:pPr>
            <a:endParaRPr lang="en-US" sz="1200" dirty="0">
              <a:latin typeface="Arial" charset="0"/>
              <a:ea typeface="ＭＳ Ｐゴシック" charset="0"/>
              <a:cs typeface="ＭＳ Ｐゴシック" charset="0"/>
            </a:endParaRPr>
          </a:p>
          <a:p>
            <a:pPr>
              <a:lnSpc>
                <a:spcPct val="100000"/>
              </a:lnSpc>
              <a:spcBef>
                <a:spcPts val="0"/>
              </a:spcBef>
            </a:pPr>
            <a:r>
              <a:rPr lang="en-US" sz="1200" b="1" dirty="0">
                <a:latin typeface="Arial" charset="0"/>
                <a:ea typeface="ＭＳ Ｐゴシック" charset="0"/>
                <a:cs typeface="ＭＳ Ｐゴシック" charset="0"/>
              </a:rPr>
              <a:t>DEFINE </a:t>
            </a:r>
            <a:r>
              <a:rPr lang="en-US" sz="1200" dirty="0">
                <a:latin typeface="Arial" charset="0"/>
                <a:ea typeface="ＭＳ Ｐゴシック" charset="0"/>
                <a:cs typeface="ＭＳ Ｐゴシック" charset="0"/>
              </a:rPr>
              <a:t>and</a:t>
            </a:r>
            <a:r>
              <a:rPr lang="en-US" sz="1200" b="1" dirty="0">
                <a:latin typeface="Arial" charset="0"/>
                <a:ea typeface="ＭＳ Ｐゴシック" charset="0"/>
                <a:cs typeface="ＭＳ Ｐゴシック" charset="0"/>
              </a:rPr>
              <a:t> EXPLAIN </a:t>
            </a:r>
            <a:r>
              <a:rPr lang="en-US" sz="1200" dirty="0">
                <a:latin typeface="Arial" charset="0"/>
                <a:ea typeface="ＭＳ Ｐゴシック" charset="0"/>
                <a:cs typeface="ＭＳ Ｐゴシック" charset="0"/>
              </a:rPr>
              <a:t>relaxation experientials</a:t>
            </a:r>
          </a:p>
          <a:p>
            <a:pPr>
              <a:lnSpc>
                <a:spcPct val="100000"/>
              </a:lnSpc>
              <a:spcBef>
                <a:spcPts val="0"/>
              </a:spcBef>
            </a:pPr>
            <a:endParaRPr lang="en-US" sz="1200" dirty="0">
              <a:latin typeface="Arial" charset="0"/>
              <a:ea typeface="ＭＳ Ｐゴシック" charset="0"/>
              <a:cs typeface="ＭＳ Ｐゴシック" charset="0"/>
            </a:endParaRPr>
          </a:p>
          <a:p>
            <a:pPr>
              <a:lnSpc>
                <a:spcPct val="100000"/>
              </a:lnSpc>
              <a:spcBef>
                <a:spcPts val="0"/>
              </a:spcBef>
            </a:pPr>
            <a:r>
              <a:rPr lang="en-US" sz="1200" b="1" dirty="0">
                <a:latin typeface="Arial" charset="0"/>
                <a:ea typeface="ＭＳ Ｐゴシック" charset="0"/>
                <a:cs typeface="ＭＳ Ｐゴシック" charset="0"/>
              </a:rPr>
              <a:t>PERFORM </a:t>
            </a:r>
            <a:r>
              <a:rPr lang="en-US" sz="1200" dirty="0">
                <a:latin typeface="Arial" charset="0"/>
                <a:ea typeface="ＭＳ Ｐゴシック" charset="0"/>
                <a:cs typeface="ＭＳ Ｐゴシック" charset="0"/>
              </a:rPr>
              <a:t>relaxation experientials</a:t>
            </a:r>
          </a:p>
          <a:p>
            <a:pPr marL="0" indent="0">
              <a:lnSpc>
                <a:spcPct val="100000"/>
              </a:lnSpc>
              <a:spcBef>
                <a:spcPts val="0"/>
              </a:spcBef>
              <a:buNone/>
            </a:pPr>
            <a:endParaRPr lang="en-US" sz="1200" dirty="0">
              <a:latin typeface="Arial" charset="0"/>
              <a:ea typeface="ＭＳ Ｐゴシック" charset="0"/>
              <a:cs typeface="ＭＳ Ｐゴシック" charset="0"/>
            </a:endParaRPr>
          </a:p>
          <a:p>
            <a:pPr>
              <a:lnSpc>
                <a:spcPct val="100000"/>
              </a:lnSpc>
              <a:spcBef>
                <a:spcPts val="0"/>
              </a:spcBef>
            </a:pPr>
            <a:r>
              <a:rPr lang="en-US" sz="1200" b="1" dirty="0">
                <a:latin typeface="Arial" charset="0"/>
                <a:ea typeface="ＭＳ Ｐゴシック" charset="0"/>
                <a:cs typeface="ＭＳ Ｐゴシック" charset="0"/>
              </a:rPr>
              <a:t>EXPLAIN </a:t>
            </a:r>
            <a:r>
              <a:rPr lang="en-US" sz="1200" dirty="0">
                <a:latin typeface="Arial" charset="0"/>
                <a:ea typeface="ＭＳ Ｐゴシック" charset="0"/>
                <a:cs typeface="ＭＳ Ｐゴシック" charset="0"/>
              </a:rPr>
              <a:t>where you can find additional mindfulness and relaxation resources</a:t>
            </a:r>
          </a:p>
        </p:txBody>
      </p:sp>
    </p:spTree>
    <p:extLst>
      <p:ext uri="{BB962C8B-B14F-4D97-AF65-F5344CB8AC3E}">
        <p14:creationId xmlns:p14="http://schemas.microsoft.com/office/powerpoint/2010/main" val="274522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What is Mindfulness?</a:t>
            </a:r>
          </a:p>
          <a:p>
            <a:endParaRPr lang="en-US" b="1" u="sng" dirty="0"/>
          </a:p>
          <a:p>
            <a:endParaRPr lang="en-US" b="1" u="sng" dirty="0"/>
          </a:p>
          <a:p>
            <a:pPr marL="174708" indent="-174708">
              <a:buFont typeface="Arial" panose="020B0604020202020204" pitchFamily="34" charset="0"/>
              <a:buChar char="•"/>
            </a:pPr>
            <a:r>
              <a:rPr lang="en-US" sz="1200" b="1" dirty="0">
                <a:latin typeface="Arial" panose="020B0604020202020204" pitchFamily="34" charset="0"/>
                <a:cs typeface="Arial" panose="020B0604020202020204" pitchFamily="34" charset="0"/>
              </a:rPr>
              <a:t>Paying attention </a:t>
            </a:r>
            <a:r>
              <a:rPr lang="en-US" sz="1200" dirty="0">
                <a:latin typeface="Arial" panose="020B0604020202020204" pitchFamily="34" charset="0"/>
                <a:cs typeface="Arial" panose="020B0604020202020204" pitchFamily="34" charset="0"/>
              </a:rPr>
              <a:t>to present moment experience </a:t>
            </a:r>
          </a:p>
          <a:p>
            <a:pPr marL="631908" lvl="1" indent="-174708">
              <a:buFont typeface="Arial" panose="020B0604020202020204" pitchFamily="34" charset="0"/>
              <a:buChar char="•"/>
            </a:pPr>
            <a:r>
              <a:rPr lang="en-US" sz="1200" kern="1200" dirty="0">
                <a:solidFill>
                  <a:schemeClr val="tx1"/>
                </a:solidFill>
                <a:effectLst/>
                <a:latin typeface="+mn-lt"/>
                <a:ea typeface="+mn-ea"/>
                <a:cs typeface="+mn-cs"/>
              </a:rPr>
              <a:t>The quality of attention that arises when mindful could be compared to shifting form regular tv to high def – or from normal headphones to noise canceling – the program or music are the same – but you experience them with greater clarity and sharpness.</a:t>
            </a:r>
          </a:p>
          <a:p>
            <a:pPr marL="6319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Mindfulness often starts with the intention to be present.  You will likely need to exert a gentle effort to gather your attention and hold it in this moment without letting it wander off.</a:t>
            </a:r>
          </a:p>
          <a:p>
            <a:pPr marL="6319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point of mindfulness is to be here now; fully aware of what is happening; alert to all of your senses. This is in contrast to being zoned out or lost in memories of the past and plans for the future. </a:t>
            </a:r>
          </a:p>
          <a:p>
            <a:endParaRPr lang="en-US" dirty="0">
              <a:cs typeface="Arial" panose="020B0604020202020204" pitchFamily="34" charset="0"/>
            </a:endParaRPr>
          </a:p>
          <a:p>
            <a:pPr marL="174708" indent="-174708">
              <a:buFont typeface="Arial" panose="020B0604020202020204" pitchFamily="34" charset="0"/>
              <a:buChar char="•"/>
            </a:pPr>
            <a:r>
              <a:rPr lang="en-US" dirty="0">
                <a:cs typeface="Arial" panose="020B0604020202020204" pitchFamily="34" charset="0"/>
              </a:rPr>
              <a:t>An </a:t>
            </a:r>
            <a:r>
              <a:rPr lang="en-US" b="1" dirty="0">
                <a:cs typeface="Arial" panose="020B0604020202020204" pitchFamily="34" charset="0"/>
              </a:rPr>
              <a:t>accepting</a:t>
            </a:r>
            <a:r>
              <a:rPr lang="en-US" dirty="0">
                <a:cs typeface="Arial" panose="020B0604020202020204" pitchFamily="34" charset="0"/>
              </a:rPr>
              <a:t> or </a:t>
            </a:r>
            <a:r>
              <a:rPr lang="en-US" b="1" dirty="0">
                <a:cs typeface="Arial" panose="020B0604020202020204" pitchFamily="34" charset="0"/>
              </a:rPr>
              <a:t>non-judgmental</a:t>
            </a:r>
            <a:r>
              <a:rPr lang="en-US" dirty="0">
                <a:cs typeface="Arial" panose="020B0604020202020204" pitchFamily="34" charset="0"/>
              </a:rPr>
              <a:t> attitude toward the present</a:t>
            </a:r>
          </a:p>
          <a:p>
            <a:pPr marL="640594" lvl="1" indent="-174708">
              <a:buFont typeface="Arial" panose="020B0604020202020204" pitchFamily="34" charset="0"/>
              <a:buChar char="•"/>
            </a:pPr>
            <a:r>
              <a:rPr lang="en-US" sz="1200" kern="1200" dirty="0">
                <a:solidFill>
                  <a:schemeClr val="tx1"/>
                </a:solidFill>
                <a:effectLst/>
                <a:latin typeface="+mn-lt"/>
                <a:ea typeface="+mn-ea"/>
                <a:cs typeface="+mn-cs"/>
              </a:rPr>
              <a:t>No matter what is happening in the moment (pleasant / unpleasant / neutral), there is a certain attitude or quality of attention that we bring to the moment.  Willing to pay attention rather than repress, flee or numb.  Other adjectives describing this way of being could include acceptance, equanimity, kindness and curiosity.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Arial" panose="020B0604020202020204" pitchFamily="34" charset="0"/>
              </a:rPr>
              <a:t>Allow your experiences to be what they are</a:t>
            </a:r>
          </a:p>
          <a:p>
            <a:endParaRPr lang="en-US" dirty="0">
              <a:cs typeface="Arial" panose="020B060402020202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Mental training: </a:t>
            </a:r>
            <a:r>
              <a:rPr lang="en-US" sz="1200" dirty="0">
                <a:latin typeface="Arial" panose="020B0604020202020204" pitchFamily="34" charset="0"/>
                <a:cs typeface="Arial" panose="020B0604020202020204" pitchFamily="34" charset="0"/>
              </a:rPr>
              <a:t>mindfulness is a skill, and – like any skill – it takes practice. </a:t>
            </a:r>
          </a:p>
          <a:p>
            <a:pPr marL="174708" indent="-174708">
              <a:buFont typeface="Arial" panose="020B0604020202020204" pitchFamily="34" charset="0"/>
              <a:buChar char="•"/>
            </a:pPr>
            <a:endParaRPr lang="en-US" dirty="0"/>
          </a:p>
          <a:p>
            <a:pPr defTabSz="931774">
              <a:defRPr/>
            </a:pPr>
            <a:endParaRPr lang="en-US" dirty="0"/>
          </a:p>
        </p:txBody>
      </p:sp>
    </p:spTree>
    <p:extLst>
      <p:ext uri="{BB962C8B-B14F-4D97-AF65-F5344CB8AC3E}">
        <p14:creationId xmlns:p14="http://schemas.microsoft.com/office/powerpoint/2010/main" val="210693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What is Mindfulness?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There are some misconceptions around mindfulness that are worth addressing from the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religion – </a:t>
            </a:r>
            <a:r>
              <a:rPr lang="en-US" sz="1200" kern="1200" dirty="0">
                <a:solidFill>
                  <a:schemeClr val="tx1"/>
                </a:solidFill>
                <a:effectLst/>
                <a:latin typeface="+mn-lt"/>
                <a:ea typeface="+mn-ea"/>
                <a:cs typeface="+mn-cs"/>
              </a:rPr>
              <a:t>when we talk about mindfulness meditation, we’re talking about a secular practice.  There is no dogma or beliefs required to experience the benefits and it can therefore be practiced without conflict by anyone.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 intellectual concept: </a:t>
            </a:r>
            <a:r>
              <a:rPr lang="en-US" sz="1200" b="0" kern="1200" dirty="0">
                <a:solidFill>
                  <a:schemeClr val="tx1"/>
                </a:solidFill>
                <a:effectLst/>
                <a:latin typeface="+mn-lt"/>
                <a:ea typeface="+mn-ea"/>
                <a:cs typeface="+mn-cs"/>
              </a:rPr>
              <a:t>Knowing about mindfulness is not the same thing as being mindful. Reading books about the neuroscience of mindfulness will make you no more present than reading exercise physiology will make you fit. The science of mindfulness is valuable to the degree that it guides and motivates actual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Stopping thoughts – </a:t>
            </a:r>
            <a:r>
              <a:rPr lang="en-US" sz="1200" kern="1200" dirty="0">
                <a:solidFill>
                  <a:schemeClr val="tx1"/>
                </a:solidFill>
                <a:effectLst/>
                <a:latin typeface="+mn-lt"/>
                <a:ea typeface="+mn-ea"/>
                <a:cs typeface="+mn-cs"/>
              </a:rPr>
              <a:t>the brain pumps thoughts like the heart pumps blood.  Trying not to think will only make the thoughts louder. Mindfulness is about seeing thoughts more clearly and changing your relationship to the thoughts.  Rather than seeing your thoughts as true and urgent, you can start to observe thoughts as objects that come and go.  Some are useful and some are not.  When thoughts are seen in this way, they lose power and are easier to act upon or let go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Relaxation technique</a:t>
            </a:r>
            <a:r>
              <a:rPr lang="en-US" sz="1200" kern="1200" dirty="0">
                <a:solidFill>
                  <a:schemeClr val="tx1"/>
                </a:solidFill>
                <a:effectLst/>
                <a:latin typeface="+mn-lt"/>
                <a:ea typeface="+mn-ea"/>
                <a:cs typeface="+mn-cs"/>
              </a:rPr>
              <a:t> – it’s likely that as your mindfulness practice deepens, you’ll have easier access to relaxation and ease; however, you can also be mindful in the midst of anxiety, injury, stress, and feeling overwhelmed. Making peace with difficulty may not feel relaxing per se, but will allow for more grounded responses</a:t>
            </a:r>
          </a:p>
          <a:p>
            <a:pPr defTabSz="931774">
              <a:defRPr/>
            </a:pPr>
            <a:endParaRPr lang="en-US" dirty="0"/>
          </a:p>
        </p:txBody>
      </p:sp>
    </p:spTree>
    <p:extLst>
      <p:ext uri="{BB962C8B-B14F-4D97-AF65-F5344CB8AC3E}">
        <p14:creationId xmlns:p14="http://schemas.microsoft.com/office/powerpoint/2010/main" val="151352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Benefits to Practicing Mindfulness </a:t>
            </a:r>
          </a:p>
          <a:p>
            <a:pPr defTabSz="931774">
              <a:defRPr/>
            </a:pPr>
            <a:endParaRPr lang="en-US" dirty="0"/>
          </a:p>
          <a:p>
            <a:pPr defTabSz="931774">
              <a:defRPr/>
            </a:pPr>
            <a:r>
              <a:rPr lang="en-US" dirty="0"/>
              <a:t>Mindfulness helps you to “rewire” and develop stronger pathways to areas of the brain responsible for “higher-order functions” including attention, reasoning, planning, problem-solving, and emotion regulation. Mindfulness is not the brain at rest, it is the brain focused. Current scientific studies suggest a myriad of benefits from mindfulness practice:</a:t>
            </a:r>
          </a:p>
          <a:p>
            <a:pPr defTabSz="931774">
              <a:defRPr/>
            </a:pPr>
            <a:endParaRPr lang="en-US" dirty="0"/>
          </a:p>
          <a:p>
            <a:pPr marL="174708" indent="-174708">
              <a:buFont typeface="Arial" panose="020B0604020202020204" pitchFamily="34" charset="0"/>
              <a:buChar char="•"/>
            </a:pPr>
            <a:r>
              <a:rPr lang="en-US" dirty="0">
                <a:cs typeface="Arial" panose="020B0604020202020204" pitchFamily="34" charset="0"/>
              </a:rPr>
              <a:t>Recognize stress before it becomes a problem </a:t>
            </a:r>
          </a:p>
          <a:p>
            <a:pPr marL="174708" indent="-174708">
              <a:buFont typeface="Arial" panose="020B0604020202020204" pitchFamily="34" charset="0"/>
              <a:buChar char="•"/>
            </a:pPr>
            <a:r>
              <a:rPr lang="en-US" dirty="0">
                <a:cs typeface="Arial" panose="020B0604020202020204" pitchFamily="34" charset="0"/>
              </a:rPr>
              <a:t>Improve your ability to handle stress, remain calm under pressure, regain and maintain focus</a:t>
            </a:r>
          </a:p>
          <a:p>
            <a:pPr marL="174708" indent="-174708">
              <a:buFont typeface="Arial" panose="020B0604020202020204" pitchFamily="34" charset="0"/>
              <a:buChar char="•"/>
            </a:pPr>
            <a:r>
              <a:rPr lang="en-US" dirty="0">
                <a:cs typeface="Arial" panose="020B0604020202020204" pitchFamily="34" charset="0"/>
              </a:rPr>
              <a:t>Help you relax and/or fall asleep</a:t>
            </a:r>
          </a:p>
          <a:p>
            <a:pPr marL="174708" indent="-174708">
              <a:buFont typeface="Arial" panose="020B0604020202020204" pitchFamily="34" charset="0"/>
              <a:buChar char="•"/>
            </a:pPr>
            <a:r>
              <a:rPr lang="en-US" dirty="0">
                <a:cs typeface="Arial" panose="020B0604020202020204" pitchFamily="34" charset="0"/>
              </a:rPr>
              <a:t>Improve performance</a:t>
            </a:r>
          </a:p>
          <a:p>
            <a:pPr marL="174708" indent="-174708">
              <a:buFont typeface="Arial" panose="020B0604020202020204" pitchFamily="34" charset="0"/>
              <a:buChar char="•"/>
            </a:pPr>
            <a:r>
              <a:rPr lang="en-US" dirty="0">
                <a:cs typeface="Arial" panose="020B0604020202020204" pitchFamily="34" charset="0"/>
              </a:rPr>
              <a:t>Improve concentration, focus &amp; memory</a:t>
            </a:r>
          </a:p>
          <a:p>
            <a:pPr marL="174708" indent="-174708">
              <a:buFont typeface="Arial" panose="020B0604020202020204" pitchFamily="34" charset="0"/>
              <a:buChar char="•"/>
            </a:pPr>
            <a:r>
              <a:rPr lang="en-US" dirty="0">
                <a:cs typeface="Arial" panose="020B0604020202020204" pitchFamily="34" charset="0"/>
              </a:rPr>
              <a:t>ACT instead of REACT</a:t>
            </a:r>
          </a:p>
          <a:p>
            <a:pPr marL="174708" indent="-174708">
              <a:buFont typeface="Arial" panose="020B0604020202020204" pitchFamily="34" charset="0"/>
              <a:buChar char="•"/>
            </a:pPr>
            <a:r>
              <a:rPr lang="en-US" dirty="0">
                <a:cs typeface="Arial" panose="020B0604020202020204" pitchFamily="34" charset="0"/>
              </a:rPr>
              <a:t>Promote physical health </a:t>
            </a:r>
          </a:p>
          <a:p>
            <a:pPr marL="174708" indent="-174708">
              <a:buFont typeface="Arial" panose="020B0604020202020204" pitchFamily="34" charset="0"/>
              <a:buChar char="•"/>
            </a:pPr>
            <a:r>
              <a:rPr lang="en-US" dirty="0">
                <a:cs typeface="Arial" panose="020B0604020202020204" pitchFamily="34" charset="0"/>
              </a:rPr>
              <a:t>Manage pain </a:t>
            </a:r>
          </a:p>
          <a:p>
            <a:pPr marL="174708" indent="-174708">
              <a:buFont typeface="Arial" panose="020B0604020202020204" pitchFamily="34" charset="0"/>
              <a:buChar char="•"/>
            </a:pPr>
            <a:r>
              <a:rPr lang="en-US" dirty="0">
                <a:cs typeface="Arial" panose="020B0604020202020204" pitchFamily="34" charset="0"/>
              </a:rPr>
              <a:t>Decrease suffering </a:t>
            </a:r>
          </a:p>
          <a:p>
            <a:pPr marL="174708" indent="-174708">
              <a:buFont typeface="Arial" panose="020B0604020202020204" pitchFamily="34" charset="0"/>
              <a:buChar char="•"/>
            </a:pPr>
            <a:r>
              <a:rPr lang="en-US" dirty="0">
                <a:cs typeface="Arial" panose="020B0604020202020204" pitchFamily="34" charset="0"/>
              </a:rPr>
              <a:t>Increase happiness</a:t>
            </a:r>
          </a:p>
          <a:p>
            <a:pPr marL="174708" indent="-174708" defTabSz="931774">
              <a:buFont typeface="Arial" panose="020B0604020202020204" pitchFamily="34" charset="0"/>
              <a:buChar char="•"/>
              <a:defRPr/>
            </a:pPr>
            <a:endParaRPr lang="en-US" dirty="0"/>
          </a:p>
          <a:p>
            <a:r>
              <a:rPr lang="en-US" dirty="0">
                <a:cs typeface="Calibri"/>
              </a:rPr>
              <a:t>That said, it is important to be very upfront that, while mindfulness is a very good tool, there are times when it is not the right tool.</a:t>
            </a:r>
          </a:p>
          <a:p>
            <a:endParaRPr lang="en-US" dirty="0"/>
          </a:p>
          <a:p>
            <a:r>
              <a:rPr lang="en-US" dirty="0"/>
              <a:t>Though mindfulness can be a powerful tool to support the healing and recovery of individuals with traumatic stress, for some, it may cause an exacerbation of current or past unresolved symptoms. </a:t>
            </a:r>
            <a:endParaRPr lang="en-US" dirty="0">
              <a:cs typeface="Calibri"/>
            </a:endParaRPr>
          </a:p>
          <a:p>
            <a:endParaRPr lang="en-US" dirty="0"/>
          </a:p>
          <a:p>
            <a:r>
              <a:rPr lang="en-US" dirty="0"/>
              <a:t>By inviting people to pay attention to their internal world, they may come in contact with traumatic stimuli – thoughts, images, memories, and physical sensations – that relate to the traumatic event. Mindfulness could be contraindicated at the current time until individual has first received evidence-based treatment. This is relevant personally in the context of potentially beginning a meditation practice and when thinking about recommending mindfulness as a tool to others.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That’s about all we’re going say about mindfulness and trauma, since this is not a mindfulness and trauma class, but a discussion of mindfulness and stress – let’s move to a video that does a great job summarizing the benefits of mindfulness practice and how to actually practice</a:t>
            </a:r>
          </a:p>
          <a:p>
            <a:pPr marL="174708" indent="-174708" defTabSz="931774">
              <a:buFont typeface="Arial" panose="020B0604020202020204" pitchFamily="34" charset="0"/>
              <a:buChar char="•"/>
              <a:defRPr/>
            </a:pPr>
            <a:endParaRPr lang="en-US" dirty="0"/>
          </a:p>
        </p:txBody>
      </p:sp>
    </p:spTree>
    <p:extLst>
      <p:ext uri="{BB962C8B-B14F-4D97-AF65-F5344CB8AC3E}">
        <p14:creationId xmlns:p14="http://schemas.microsoft.com/office/powerpoint/2010/main" val="278629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a:solidFill>
                  <a:prstClr val="black"/>
                </a:solidFill>
              </a:rPr>
              <a:pPr fontAlgn="base">
                <a:spcBef>
                  <a:spcPct val="0"/>
                </a:spcBef>
                <a:spcAft>
                  <a:spcPct val="0"/>
                </a:spcAft>
                <a:defRPr/>
              </a:pPr>
              <a:t>6</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b="1" u="sng" dirty="0">
                <a:effectLst>
                  <a:outerShdw blurRad="38100" dist="38100" dir="2700000" algn="tl">
                    <a:srgbClr val="000000">
                      <a:alpha val="43137"/>
                    </a:srgbClr>
                  </a:outerShdw>
                </a:effectLst>
                <a:cs typeface="Arial" pitchFamily="34" charset="0"/>
              </a:rPr>
              <a:t>Video: Meditation 101</a:t>
            </a:r>
          </a:p>
          <a:p>
            <a:endParaRPr lang="en-US" dirty="0">
              <a:cs typeface="Arial" pitchFamily="34" charset="0"/>
            </a:endParaRPr>
          </a:p>
          <a:p>
            <a:r>
              <a:rPr lang="en-US" b="1" dirty="0"/>
              <a:t>Title:</a:t>
            </a:r>
            <a:r>
              <a:rPr lang="en-US" dirty="0"/>
              <a:t> Meditation 101: A Beginner's Guide</a:t>
            </a:r>
          </a:p>
          <a:p>
            <a:r>
              <a:rPr lang="en-US" b="1" dirty="0"/>
              <a:t>Description: </a:t>
            </a:r>
            <a:r>
              <a:rPr lang="en-US" dirty="0"/>
              <a:t>An overview of the basic techniques of meditation while addressing biases that prevent people from practicing meditation</a:t>
            </a:r>
          </a:p>
          <a:p>
            <a:pPr defTabSz="931774">
              <a:defRPr/>
            </a:pPr>
            <a:r>
              <a:rPr lang="en-US" b="1" dirty="0"/>
              <a:t>Source: </a:t>
            </a:r>
            <a:r>
              <a:rPr lang="en-US" dirty="0"/>
              <a:t>Happify Health inc.</a:t>
            </a:r>
          </a:p>
          <a:p>
            <a:pPr defTabSz="931774">
              <a:defRPr/>
            </a:pPr>
            <a:r>
              <a:rPr lang="en-US" b="1" dirty="0"/>
              <a:t>Link: </a:t>
            </a:r>
            <a:r>
              <a:rPr lang="en-US" dirty="0">
                <a:hlinkClick r:id="rId3"/>
              </a:rPr>
              <a:t>https://www.youtube.com/watch?v=o-kMJBWk9E0</a:t>
            </a:r>
            <a:endParaRPr lang="en-US" b="1" dirty="0"/>
          </a:p>
          <a:p>
            <a:pPr defTabSz="931774">
              <a:defRPr/>
            </a:pPr>
            <a:r>
              <a:rPr lang="en-US" b="1" dirty="0"/>
              <a:t>Time Allotted: </a:t>
            </a:r>
            <a:r>
              <a:rPr lang="en-US" dirty="0"/>
              <a:t>2 minutes</a:t>
            </a:r>
          </a:p>
          <a:p>
            <a:endParaRPr lang="en-US" b="1" u="sng" dirty="0"/>
          </a:p>
          <a:p>
            <a:r>
              <a:rPr lang="en-US" b="1" u="sng" dirty="0"/>
              <a:t>Discussion Questions:</a:t>
            </a:r>
          </a:p>
          <a:p>
            <a:r>
              <a:rPr lang="en-US" dirty="0"/>
              <a:t>-What are your thoughts on this video?</a:t>
            </a:r>
          </a:p>
          <a:p>
            <a:r>
              <a:rPr lang="en-US" dirty="0"/>
              <a:t>-What do you think will be the hardest part of learning to meditate?</a:t>
            </a:r>
          </a:p>
          <a:p>
            <a:endParaRPr lang="en-US" dirty="0"/>
          </a:p>
          <a:p>
            <a:r>
              <a:rPr lang="en-US" dirty="0"/>
              <a:t>Now let’s take a little bit of time to actually practice the skill of meditation – to train our minds.</a:t>
            </a:r>
          </a:p>
        </p:txBody>
      </p:sp>
    </p:spTree>
    <p:extLst>
      <p:ext uri="{BB962C8B-B14F-4D97-AF65-F5344CB8AC3E}">
        <p14:creationId xmlns:p14="http://schemas.microsoft.com/office/powerpoint/2010/main" val="136261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Experiential: Recalibration</a:t>
            </a:r>
          </a:p>
          <a:p>
            <a:pPr defTabSz="931774">
              <a:defRPr/>
            </a:pPr>
            <a:endParaRPr lang="en-US" dirty="0"/>
          </a:p>
          <a:p>
            <a:pPr defTabSz="931774">
              <a:defRPr/>
            </a:pPr>
            <a:r>
              <a:rPr lang="en-US" dirty="0"/>
              <a:t>The goal of this exercise is to practice orienting attention to what is going on inside the body with a sense of curiosity and without judgement or agenda.  </a:t>
            </a:r>
          </a:p>
          <a:p>
            <a:endParaRPr lang="en-US" b="1" u="sng" dirty="0"/>
          </a:p>
          <a:p>
            <a:r>
              <a:rPr lang="en-US" b="1" u="sng" dirty="0"/>
              <a:t>Directions: </a:t>
            </a:r>
          </a:p>
          <a:p>
            <a:r>
              <a:rPr lang="en-US" dirty="0"/>
              <a:t>Introduce the concept of training </a:t>
            </a:r>
            <a:r>
              <a:rPr lang="en-US" b="1" dirty="0"/>
              <a:t>focused attention </a:t>
            </a:r>
            <a:r>
              <a:rPr lang="en-US" dirty="0"/>
              <a:t>through the practice of </a:t>
            </a:r>
            <a:r>
              <a:rPr lang="en-US" b="1" dirty="0"/>
              <a:t>body scan.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Time Allotted: </a:t>
            </a:r>
            <a:r>
              <a:rPr lang="en-US" dirty="0"/>
              <a:t>5-10 minutes</a:t>
            </a:r>
          </a:p>
          <a:p>
            <a:endParaRPr lang="en-US" dirty="0"/>
          </a:p>
          <a:p>
            <a:r>
              <a:rPr lang="en-US" b="1" u="sng" dirty="0"/>
              <a:t>Script:</a:t>
            </a:r>
            <a:r>
              <a:rPr lang="en-US" b="0" u="none" dirty="0"/>
              <a:t> </a:t>
            </a:r>
            <a:r>
              <a:rPr lang="en-US" b="0" i="1" u="none" dirty="0"/>
              <a:t>If you would like to use the script while you guide the body scan, please feel free to do so. We strongly recommend practicing along with your guidance (doing the things that you are instructing your students to do at the same time) to help with pacing and tone.  </a:t>
            </a:r>
            <a:endParaRPr lang="en-US" b="1" u="sng"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Finding a comfortable seat and bringing attention to the feeling of the body sitting, the feet on the floor, legs on the chair.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Closing your eyes or lowering your gaze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bringing attention to the whole body sitting. Curiously, nonjudgmentally noticing what is present without trying to change it.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shifting your awareness to your feet– noticing the raw sensory data entering awareness from the feet. Pressure from the floor, tingling, numbness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to your lower legs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Sliding attention up to the knees, noticing any tightness, or ease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attending to your upper legs. Noticing the pressure of the chair, the touch of clothes, being aware of the difference between experiencing sensations and thinking about the legs. And if you find yourself lost in thoughts about the legs or anything else for that matter, gently bringing your attention back to the sensations present in the legs.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Shifting the spotlight of attention to the low back. Noticing and welcoming any discomfort, without immediately trying to change it.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Bringing awareness to sensations in your upper back: tightness, ease,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Wrapping around to the abdomen: noticing the movement of the breath, digestion, hunger, whatever else might be occurring now</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Up to your chest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Shifting your attention to your hands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Forearms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elbows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moving to upper arms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to the neck, noticing any tension without immediately trying to change it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Bringing awareness to the face, noticing any places where you may be holding tension and noticing what happens when you bring awareness to this tension.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shifting to the back of the head, noticing any sensations present,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top of the head.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Resting attention broadly on the body as a whole. Noticing the whatever is present.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Taking one deeper than normal in breath, and on the exhale opening the eyes or raising the gaze and orienting to the room around you. Taking a moment to thank yourself for giving this practice a try. Nice work.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31774">
              <a:defRPr/>
            </a:pPr>
            <a:endParaRPr lang="en-US" dirty="0"/>
          </a:p>
          <a:p>
            <a:pPr defTabSz="931774">
              <a:defRPr/>
            </a:pPr>
            <a:r>
              <a:rPr lang="en-US" b="1" u="sng" dirty="0"/>
              <a:t>Discussion Questions: </a:t>
            </a:r>
          </a:p>
          <a:p>
            <a:pPr marL="171450" indent="-171450" defTabSz="931774">
              <a:buFontTx/>
              <a:buChar char="-"/>
              <a:defRPr/>
            </a:pPr>
            <a:r>
              <a:rPr lang="en-US" dirty="0"/>
              <a:t>What was it like to pay attention to your body in this way?</a:t>
            </a:r>
          </a:p>
          <a:p>
            <a:pPr marL="171450" indent="-171450" defTabSz="931774">
              <a:buFontTx/>
              <a:buChar char="-"/>
              <a:defRPr/>
            </a:pPr>
            <a:r>
              <a:rPr lang="en-US" dirty="0"/>
              <a:t>What do you notice that is different now than before you started?</a:t>
            </a: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36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ea typeface="ＭＳ Ｐゴシック" charset="0"/>
                <a:cs typeface="ＭＳ Ｐゴシック" charset="0"/>
              </a:rPr>
              <a:t>Mindfulness Experientials</a:t>
            </a:r>
          </a:p>
          <a:p>
            <a:endParaRPr lang="en-US" dirty="0">
              <a:ea typeface="ＭＳ Ｐゴシック" charset="0"/>
              <a:cs typeface="ＭＳ Ｐゴシック" charset="0"/>
            </a:endParaRPr>
          </a:p>
          <a:p>
            <a:r>
              <a:rPr lang="en-US" b="1" u="sng" dirty="0">
                <a:ea typeface="ＭＳ Ｐゴシック" charset="0"/>
                <a:cs typeface="ＭＳ Ｐゴシック" charset="0"/>
              </a:rPr>
              <a:t>Instructor Note: </a:t>
            </a:r>
          </a:p>
          <a:p>
            <a:endParaRPr lang="en-US" dirty="0">
              <a:ea typeface="ＭＳ Ｐゴシック" charset="0"/>
              <a:cs typeface="ＭＳ Ｐゴシック" charset="0"/>
            </a:endParaRPr>
          </a:p>
          <a:p>
            <a:r>
              <a:rPr lang="en-US" dirty="0">
                <a:ea typeface="ＭＳ Ｐゴシック" charset="0"/>
                <a:cs typeface="ＭＳ Ｐゴシック" charset="0"/>
              </a:rPr>
              <a:t>Here are some examples of mindfulness experientials that we will be discussing and practicing throughout this training. </a:t>
            </a:r>
          </a:p>
          <a:p>
            <a:endParaRPr lang="en-US" dirty="0">
              <a:ea typeface="ＭＳ Ｐゴシック" charset="0"/>
              <a:cs typeface="ＭＳ Ｐゴシック" charset="0"/>
            </a:endParaRPr>
          </a:p>
          <a:p>
            <a:pPr marL="174708" indent="-174708">
              <a:buFont typeface="Arial" panose="020B0604020202020204" pitchFamily="34" charset="0"/>
              <a:buChar char="•"/>
            </a:pPr>
            <a:r>
              <a:rPr lang="en-US" dirty="0">
                <a:ea typeface="ＭＳ Ｐゴシック" charset="0"/>
                <a:cs typeface="ＭＳ Ｐゴシック" charset="0"/>
              </a:rPr>
              <a:t>Formal Practice: Meditation – Meditation is like going to the gym for your brain. Meditation formally trains mindfulness.</a:t>
            </a:r>
          </a:p>
          <a:p>
            <a:pPr marL="631908" lvl="1" indent="-174708">
              <a:buFont typeface="Arial" panose="020B0604020202020204" pitchFamily="34" charset="0"/>
              <a:buChar char="•"/>
            </a:pPr>
            <a:r>
              <a:rPr lang="en-US" dirty="0">
                <a:ea typeface="ＭＳ Ｐゴシック" charset="0"/>
                <a:cs typeface="ＭＳ Ｐゴシック" charset="0"/>
              </a:rPr>
              <a:t>Body Scan</a:t>
            </a:r>
          </a:p>
          <a:p>
            <a:pPr marL="631908" lvl="1" indent="-174708">
              <a:buFont typeface="Arial" panose="020B0604020202020204" pitchFamily="34" charset="0"/>
              <a:buChar char="•"/>
            </a:pPr>
            <a:r>
              <a:rPr lang="en-US" dirty="0">
                <a:ea typeface="ＭＳ Ｐゴシック" charset="0"/>
                <a:cs typeface="ＭＳ Ｐゴシック" charset="0"/>
              </a:rPr>
              <a:t>Awareness of Breath</a:t>
            </a:r>
          </a:p>
          <a:p>
            <a:pPr marL="631908" lvl="1" indent="-174708">
              <a:buFont typeface="Arial" panose="020B0604020202020204" pitchFamily="34" charset="0"/>
              <a:buChar char="•"/>
            </a:pPr>
            <a:r>
              <a:rPr lang="en-US" dirty="0">
                <a:ea typeface="ＭＳ Ｐゴシック" charset="0"/>
                <a:cs typeface="ＭＳ Ｐゴシック" charset="0"/>
              </a:rPr>
              <a:t>Mindful movement</a:t>
            </a:r>
          </a:p>
          <a:p>
            <a:pPr marL="174708" indent="-174708">
              <a:buFont typeface="Arial" panose="020B0604020202020204" pitchFamily="34" charset="0"/>
              <a:buChar char="•"/>
            </a:pPr>
            <a:endParaRPr lang="en-US" dirty="0">
              <a:ea typeface="ＭＳ Ｐゴシック" charset="0"/>
              <a:cs typeface="ＭＳ Ｐゴシック" charset="0"/>
            </a:endParaRPr>
          </a:p>
          <a:p>
            <a:pPr marL="174708" indent="-174708">
              <a:buFont typeface="Arial" panose="020B0604020202020204" pitchFamily="34" charset="0"/>
              <a:buChar char="•"/>
            </a:pPr>
            <a:r>
              <a:rPr lang="en-US" dirty="0">
                <a:ea typeface="ＭＳ Ｐゴシック" charset="0"/>
                <a:cs typeface="ＭＳ Ｐゴシック" charset="0"/>
              </a:rPr>
              <a:t>Informal Practice: Operationalized mindfulness practices are ways to drop in moments of mindfulness across your day. To apply and strengthen the skill of mindfulness that is trained in formal meditation.</a:t>
            </a:r>
          </a:p>
          <a:p>
            <a:pPr lvl="1">
              <a:lnSpc>
                <a:spcPct val="100000"/>
              </a:lnSpc>
              <a:spcBef>
                <a:spcPts val="0"/>
              </a:spcBef>
            </a:pPr>
            <a:r>
              <a:rPr lang="en-US" sz="1200" dirty="0">
                <a:latin typeface="Arial" charset="0"/>
                <a:ea typeface="ＭＳ Ｐゴシック" charset="0"/>
                <a:cs typeface="ＭＳ Ｐゴシック" charset="0"/>
              </a:rPr>
              <a:t>S.T.O.P. – Stop, Take a deep breath, Observe, Proceed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charset="0"/>
                <a:ea typeface="ＭＳ Ｐゴシック" charset="0"/>
                <a:cs typeface="ＭＳ Ｐゴシック" charset="0"/>
              </a:rPr>
              <a:t>R.A.I.N. – Recognize, Allow, Investigate, Nurture</a:t>
            </a:r>
          </a:p>
          <a:p>
            <a:pPr lvl="1">
              <a:lnSpc>
                <a:spcPct val="100000"/>
              </a:lnSpc>
              <a:spcBef>
                <a:spcPts val="0"/>
              </a:spcBef>
            </a:pPr>
            <a:r>
              <a:rPr lang="en-US" sz="1200" dirty="0">
                <a:latin typeface="Arial" charset="0"/>
                <a:ea typeface="ＭＳ Ｐゴシック" charset="0"/>
                <a:cs typeface="ＭＳ Ｐゴシック" charset="0"/>
              </a:rPr>
              <a:t>Pause during transitions</a:t>
            </a:r>
          </a:p>
          <a:p>
            <a:pPr lvl="1">
              <a:lnSpc>
                <a:spcPct val="100000"/>
              </a:lnSpc>
              <a:spcBef>
                <a:spcPts val="0"/>
              </a:spcBef>
            </a:pPr>
            <a:r>
              <a:rPr lang="en-US" sz="1200" dirty="0">
                <a:latin typeface="Arial" charset="0"/>
                <a:ea typeface="ＭＳ Ｐゴシック" charset="0"/>
                <a:cs typeface="ＭＳ Ｐゴシック" charset="0"/>
              </a:rPr>
              <a:t>Redlight meditation</a:t>
            </a:r>
          </a:p>
          <a:p>
            <a:pPr marL="174708" indent="-174708">
              <a:buFont typeface="Arial" panose="020B0604020202020204" pitchFamily="34" charset="0"/>
              <a:buChar cha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402399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itchFamily="34" charset="0"/>
              </a:rPr>
              <a:t>Mindfulness Experientials</a:t>
            </a:r>
          </a:p>
          <a:p>
            <a:endParaRPr lang="en-US" dirty="0">
              <a:cs typeface="Arial" pitchFamily="34" charset="0"/>
            </a:endParaRPr>
          </a:p>
          <a:p>
            <a:r>
              <a:rPr lang="en-US" dirty="0">
                <a:cs typeface="Arial" pitchFamily="34" charset="0"/>
              </a:rPr>
              <a:t>There are many different ways to practice mindfulness. Here are examples of some mindfulness meditation techniques. The best type of mindfulness practice is the one you do, so if one technique does not work for you, keep experimenting until you find one that fits.</a:t>
            </a:r>
          </a:p>
          <a:p>
            <a:pPr marL="174708" indent="-174708">
              <a:buFont typeface="Arial" panose="020B0604020202020204" pitchFamily="34" charset="0"/>
              <a:buChar char="•"/>
            </a:pPr>
            <a:endParaRPr lang="en-US" b="1" u="sng" dirty="0"/>
          </a:p>
          <a:p>
            <a:pPr>
              <a:lnSpc>
                <a:spcPct val="100000"/>
              </a:lnSpc>
              <a:spcBef>
                <a:spcPts val="0"/>
              </a:spcBef>
            </a:pPr>
            <a:r>
              <a:rPr lang="en-US" sz="2400" b="1" dirty="0">
                <a:latin typeface="Arial" charset="0"/>
                <a:ea typeface="ＭＳ Ｐゴシック" charset="0"/>
                <a:cs typeface="ＭＳ Ｐゴシック" charset="0"/>
              </a:rPr>
              <a:t>Body Scan</a:t>
            </a:r>
          </a:p>
          <a:p>
            <a:pPr marL="742950" lvl="1" indent="-285750">
              <a:lnSpc>
                <a:spcPct val="100000"/>
              </a:lnSpc>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Focuses attention on different body parts in sequence. </a:t>
            </a:r>
          </a:p>
          <a:p>
            <a:pPr marL="742950" lvl="1" indent="-285750">
              <a:lnSpc>
                <a:spcPct val="100000"/>
              </a:lnSpc>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Trains interoceptive awareness (knowing what is going on inside the body), attentional control, and acceptance</a:t>
            </a:r>
          </a:p>
          <a:p>
            <a:pPr marL="457200" lvl="1" indent="0">
              <a:lnSpc>
                <a:spcPct val="100000"/>
              </a:lnSpc>
              <a:spcBef>
                <a:spcPts val="0"/>
              </a:spcBef>
              <a:buNone/>
            </a:pPr>
            <a:endParaRPr lang="en-US" sz="1600" b="1" dirty="0">
              <a:latin typeface="Arial" charset="0"/>
              <a:ea typeface="ＭＳ Ｐゴシック" charset="0"/>
              <a:cs typeface="ＭＳ Ｐゴシック" charset="0"/>
            </a:endParaRPr>
          </a:p>
          <a:p>
            <a:pPr>
              <a:lnSpc>
                <a:spcPct val="100000"/>
              </a:lnSpc>
              <a:spcBef>
                <a:spcPts val="0"/>
              </a:spcBef>
            </a:pPr>
            <a:r>
              <a:rPr lang="en-US" sz="2400" b="1" dirty="0">
                <a:latin typeface="Arial" charset="0"/>
                <a:ea typeface="ＭＳ Ｐゴシック" charset="0"/>
                <a:cs typeface="ＭＳ Ｐゴシック" charset="0"/>
              </a:rPr>
              <a:t>Awareness of Breath</a:t>
            </a:r>
          </a:p>
          <a:p>
            <a:pPr marL="742950" lvl="1" indent="-285750">
              <a:lnSpc>
                <a:spcPct val="100000"/>
              </a:lnSpc>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Uses the breath as the object of attention.</a:t>
            </a:r>
          </a:p>
          <a:p>
            <a:pPr marL="742950" lvl="1" indent="-285750">
              <a:lnSpc>
                <a:spcPct val="100000"/>
              </a:lnSpc>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Trains focused attention, concentration, and equanimity</a:t>
            </a:r>
          </a:p>
          <a:p>
            <a:pPr marL="742950" lvl="1" indent="-285750">
              <a:lnSpc>
                <a:spcPct val="100000"/>
              </a:lnSpc>
              <a:spcBef>
                <a:spcPts val="0"/>
              </a:spcBef>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we’re beginning to establish the breath as an anchor to the present moment for a distracted mind and a safe refuge for  an upset mind.</a:t>
            </a:r>
          </a:p>
          <a:p>
            <a:pPr marL="742950" lvl="1" indent="-285750">
              <a:lnSpc>
                <a:spcPct val="100000"/>
              </a:lnSpc>
              <a:spcBef>
                <a:spcPts val="0"/>
              </a:spcBef>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1" indent="0">
              <a:lnSpc>
                <a:spcPct val="100000"/>
              </a:lnSpc>
              <a:spcBef>
                <a:spcPts val="0"/>
              </a:spcBef>
              <a:buNone/>
            </a:pPr>
            <a:r>
              <a:rPr lang="en-US" sz="1600" dirty="0">
                <a:latin typeface="Arial" charset="0"/>
                <a:ea typeface="ＭＳ Ｐゴシック" charset="0"/>
                <a:cs typeface="ＭＳ Ｐゴシック" charset="0"/>
              </a:rPr>
              <a:t> </a:t>
            </a:r>
          </a:p>
          <a:p>
            <a:pPr>
              <a:lnSpc>
                <a:spcPct val="100000"/>
              </a:lnSpc>
              <a:spcBef>
                <a:spcPts val="0"/>
              </a:spcBef>
            </a:pPr>
            <a:r>
              <a:rPr lang="en-US" sz="2400" b="1" dirty="0">
                <a:latin typeface="Arial" charset="0"/>
                <a:ea typeface="ＭＳ Ｐゴシック" charset="0"/>
                <a:cs typeface="ＭＳ Ｐゴシック" charset="0"/>
              </a:rPr>
              <a:t>Mindful Movement (e.g. yoga, tai chi, qigong)</a:t>
            </a:r>
          </a:p>
          <a:p>
            <a:pPr marL="742950" lvl="1" indent="-285750">
              <a:lnSpc>
                <a:spcPct val="100000"/>
              </a:lnSpc>
              <a:spcBef>
                <a:spcPts val="0"/>
              </a:spcBef>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 unique way of being in the body while in motion, movement for the sake of movement</a:t>
            </a:r>
          </a:p>
          <a:p>
            <a:pPr marL="742950" lvl="1" indent="-285750">
              <a:lnSpc>
                <a:spcPct val="100000"/>
              </a:lnSpc>
              <a:spcBef>
                <a:spcPts val="0"/>
              </a:spcBef>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 body scan in motion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not looking to achieve anything in particular (get stronger, become more flexible, or relax). Rather we are deliberately noticing the effects of movement and pace on the body, thoughts, and emotions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Any movement can be practiced mindfully</a:t>
            </a:r>
          </a:p>
          <a:p>
            <a:pPr marL="742950" lvl="1" indent="-285750">
              <a:lnSpc>
                <a:spcPct val="100000"/>
              </a:lnSpc>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Trains bodily awareness, concentration, and acceptance</a:t>
            </a:r>
          </a:p>
          <a:p>
            <a:pPr marL="174708" indent="-174708">
              <a:buFont typeface="Arial" panose="020B0604020202020204" pitchFamily="34" charset="0"/>
              <a:buChar char="•"/>
            </a:pPr>
            <a:endParaRPr lang="en-US" sz="1800" dirty="0">
              <a:effectLst/>
              <a:ea typeface="ＭＳ Ｐゴシック" charset="0"/>
              <a:cs typeface="ＭＳ Ｐゴシック" charset="0"/>
            </a:endParaRPr>
          </a:p>
        </p:txBody>
      </p:sp>
    </p:spTree>
    <p:extLst>
      <p:ext uri="{BB962C8B-B14F-4D97-AF65-F5344CB8AC3E}">
        <p14:creationId xmlns:p14="http://schemas.microsoft.com/office/powerpoint/2010/main" val="370923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134D60-A4D6-4F51-BF6E-1461DA96AB5A}"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400234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34D60-A4D6-4F51-BF6E-1461DA96AB5A}"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416422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34D60-A4D6-4F51-BF6E-1461DA96AB5A}"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69958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34D60-A4D6-4F51-BF6E-1461DA96AB5A}"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41962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134D60-A4D6-4F51-BF6E-1461DA96AB5A}"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61999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134D60-A4D6-4F51-BF6E-1461DA96AB5A}"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96065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134D60-A4D6-4F51-BF6E-1461DA96AB5A}"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78056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134D60-A4D6-4F51-BF6E-1461DA96AB5A}"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80956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34D60-A4D6-4F51-BF6E-1461DA96AB5A}"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23262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34D60-A4D6-4F51-BF6E-1461DA96AB5A}"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78212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134D60-A4D6-4F51-BF6E-1461DA96AB5A}"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4379E-B5F1-45FD-8F29-B0D78F80A214}" type="slidenum">
              <a:rPr lang="en-US" smtClean="0"/>
              <a:t>‹#›</a:t>
            </a:fld>
            <a:endParaRPr lang="en-US"/>
          </a:p>
        </p:txBody>
      </p:sp>
    </p:spTree>
    <p:extLst>
      <p:ext uri="{BB962C8B-B14F-4D97-AF65-F5344CB8AC3E}">
        <p14:creationId xmlns:p14="http://schemas.microsoft.com/office/powerpoint/2010/main" val="34519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34D60-A4D6-4F51-BF6E-1461DA96AB5A}" type="datetimeFigureOut">
              <a:rPr lang="en-US" smtClean="0"/>
              <a:t>12/12/2023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4379E-B5F1-45FD-8F29-B0D78F80A214}" type="slidenum">
              <a:rPr lang="en-US" smtClean="0"/>
              <a:t>‹#›</a:t>
            </a:fld>
            <a:endParaRPr lang="en-US"/>
          </a:p>
        </p:txBody>
      </p:sp>
    </p:spTree>
    <p:extLst>
      <p:ext uri="{BB962C8B-B14F-4D97-AF65-F5344CB8AC3E}">
        <p14:creationId xmlns:p14="http://schemas.microsoft.com/office/powerpoint/2010/main" val="390763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mobile.va.gov/app/mindfulness-coach" TargetMode="External"/><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insighttimer.com/" TargetMode="External"/><Relationship Id="rId4" Type="http://schemas.openxmlformats.org/officeDocument/2006/relationships/hyperlink" Target="https://hminnovations.org/meditation-app"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robert.m.atadero@uscg.mil" TargetMode="External"/><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joseph.e.glaser-reich@uscg.mil" TargetMode="External"/><Relationship Id="rId4" Type="http://schemas.openxmlformats.org/officeDocument/2006/relationships/hyperlink" Target="mailto:jody.l.carman@uscg.mi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militaryonesource.mil/resources/mobile-apps/de-stress-and-relax-with-chill-drills-by-military-onesourc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t2health.dcoe.mil/apps/breathe2relax"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674222"/>
          </a:xfrm>
        </p:spPr>
        <p:txBody>
          <a:bodyPr anchor="ct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Mindfulness</a:t>
            </a:r>
            <a:br>
              <a:rPr lang="en-US" sz="5400" b="1" dirty="0">
                <a:latin typeface="Times New Roman"/>
                <a:cs typeface="Times New Roman"/>
              </a:rPr>
            </a:br>
            <a:r>
              <a:rPr lang="en-US" sz="1000" b="1" dirty="0">
                <a:latin typeface="Times New Roman"/>
                <a:cs typeface="Times New Roman"/>
              </a:rPr>
              <a:t>7-16-23 JGR</a:t>
            </a: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1" y="0"/>
            <a:ext cx="9143999" cy="3525473"/>
          </a:xfrm>
          <a:prstGeom prst="rect">
            <a:avLst/>
          </a:prstGeom>
        </p:spPr>
      </p:pic>
      <p:grpSp>
        <p:nvGrpSpPr>
          <p:cNvPr id="5" name="Group 4"/>
          <p:cNvGrpSpPr/>
          <p:nvPr/>
        </p:nvGrpSpPr>
        <p:grpSpPr>
          <a:xfrm>
            <a:off x="0" y="0"/>
            <a:ext cx="9144000" cy="4042611"/>
            <a:chOff x="0" y="0"/>
            <a:chExt cx="9144000" cy="4042611"/>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59459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66699" y="1343349"/>
            <a:ext cx="8610599" cy="530612"/>
          </a:xfrm>
        </p:spPr>
        <p:txBody>
          <a:bodyPr lIns="0" tIns="0" rIns="0" bIns="0" anchor="b" anchorCtr="0">
            <a:normAutofit fontScale="90000"/>
          </a:bodyPr>
          <a:lstStyle/>
          <a:p>
            <a:pPr algn="l" eaLnBrk="1" hangingPunct="1"/>
            <a:r>
              <a:rPr lang="en-US" sz="3600" b="1" dirty="0">
                <a:latin typeface="Times New Roman" pitchFamily="18" charset="0"/>
                <a:cs typeface="Times New Roman" pitchFamily="18" charset="0"/>
              </a:rPr>
              <a:t>Informal Practice: Operationalized Mindfulness</a:t>
            </a:r>
          </a:p>
        </p:txBody>
      </p:sp>
      <p:sp>
        <p:nvSpPr>
          <p:cNvPr id="7171" name="Rectangle 3"/>
          <p:cNvSpPr>
            <a:spLocks noGrp="1" noChangeArrowheads="1"/>
          </p:cNvSpPr>
          <p:nvPr>
            <p:ph type="body" sz="half" idx="4294967295"/>
          </p:nvPr>
        </p:nvSpPr>
        <p:spPr>
          <a:xfrm>
            <a:off x="461921" y="2109080"/>
            <a:ext cx="8220157" cy="4157906"/>
          </a:xfrm>
        </p:spPr>
        <p:txBody>
          <a:bodyPr>
            <a:noAutofit/>
          </a:bodyPr>
          <a:lstStyle/>
          <a:p>
            <a:pPr>
              <a:lnSpc>
                <a:spcPct val="100000"/>
              </a:lnSpc>
              <a:spcBef>
                <a:spcPts val="0"/>
              </a:spcBef>
            </a:pPr>
            <a:r>
              <a:rPr lang="en-US" sz="1800" b="1" dirty="0">
                <a:latin typeface="Arial" charset="0"/>
                <a:ea typeface="ＭＳ Ｐゴシック" charset="0"/>
                <a:cs typeface="ＭＳ Ｐゴシック" charset="0"/>
              </a:rPr>
              <a:t>S.T.O.P.</a:t>
            </a:r>
          </a:p>
          <a:p>
            <a:pPr lvl="1">
              <a:lnSpc>
                <a:spcPct val="100000"/>
              </a:lnSpc>
              <a:spcBef>
                <a:spcPts val="0"/>
              </a:spcBef>
            </a:pPr>
            <a:r>
              <a:rPr lang="en-US" sz="1600" dirty="0">
                <a:latin typeface="Arial" panose="020B0604020202020204" pitchFamily="34" charset="0"/>
                <a:ea typeface="ＭＳ Ｐゴシック" charset="0"/>
                <a:cs typeface="Arial" panose="020B0604020202020204" pitchFamily="34" charset="0"/>
              </a:rPr>
              <a:t>I</a:t>
            </a:r>
            <a:r>
              <a:rPr lang="en-US" sz="1600" b="0" dirty="0">
                <a:latin typeface="Arial" panose="020B0604020202020204" pitchFamily="34" charset="0"/>
                <a:ea typeface="ＭＳ Ｐゴシック" charset="0"/>
                <a:cs typeface="Arial" panose="020B0604020202020204" pitchFamily="34" charset="0"/>
              </a:rPr>
              <a:t>n moments of stress S.T.O.P., </a:t>
            </a:r>
            <a:r>
              <a:rPr lang="en-US" sz="1600" b="1" dirty="0">
                <a:latin typeface="Arial" panose="020B0604020202020204" pitchFamily="34" charset="0"/>
                <a:ea typeface="ＭＳ Ｐゴシック" charset="0"/>
                <a:cs typeface="Arial" panose="020B0604020202020204" pitchFamily="34" charset="0"/>
              </a:rPr>
              <a:t>S</a:t>
            </a:r>
            <a:r>
              <a:rPr lang="en-US" sz="1600" b="0" dirty="0">
                <a:latin typeface="Arial" panose="020B0604020202020204" pitchFamily="34" charset="0"/>
                <a:ea typeface="ＭＳ Ｐゴシック" charset="0"/>
                <a:cs typeface="Arial" panose="020B0604020202020204" pitchFamily="34" charset="0"/>
              </a:rPr>
              <a:t>top, </a:t>
            </a:r>
            <a:r>
              <a:rPr lang="en-US" sz="1600" b="1" dirty="0">
                <a:latin typeface="Arial" panose="020B0604020202020204" pitchFamily="34" charset="0"/>
                <a:ea typeface="ＭＳ Ｐゴシック" charset="0"/>
                <a:cs typeface="Arial" panose="020B0604020202020204" pitchFamily="34" charset="0"/>
              </a:rPr>
              <a:t>T</a:t>
            </a:r>
            <a:r>
              <a:rPr lang="en-US" sz="1600" b="0" dirty="0">
                <a:latin typeface="Arial" panose="020B0604020202020204" pitchFamily="34" charset="0"/>
                <a:ea typeface="ＭＳ Ｐゴシック" charset="0"/>
                <a:cs typeface="Arial" panose="020B0604020202020204" pitchFamily="34" charset="0"/>
              </a:rPr>
              <a:t>ake a deep breath, </a:t>
            </a:r>
            <a:r>
              <a:rPr lang="en-US" sz="1600" b="1" dirty="0">
                <a:latin typeface="Arial" panose="020B0604020202020204" pitchFamily="34" charset="0"/>
                <a:ea typeface="ＭＳ Ｐゴシック" charset="0"/>
                <a:cs typeface="Arial" panose="020B0604020202020204" pitchFamily="34" charset="0"/>
              </a:rPr>
              <a:t>O</a:t>
            </a:r>
            <a:r>
              <a:rPr lang="en-US" sz="1600" b="0" dirty="0">
                <a:latin typeface="Arial" panose="020B0604020202020204" pitchFamily="34" charset="0"/>
                <a:ea typeface="ＭＳ Ｐゴシック" charset="0"/>
                <a:cs typeface="Arial" panose="020B0604020202020204" pitchFamily="34" charset="0"/>
              </a:rPr>
              <a:t>bserve what is happening internally and externally, </a:t>
            </a:r>
            <a:r>
              <a:rPr lang="en-US" sz="1600" b="1" dirty="0">
                <a:latin typeface="Arial" panose="020B0604020202020204" pitchFamily="34" charset="0"/>
                <a:ea typeface="ＭＳ Ｐゴシック" charset="0"/>
                <a:cs typeface="Arial" panose="020B0604020202020204" pitchFamily="34" charset="0"/>
              </a:rPr>
              <a:t>P</a:t>
            </a:r>
            <a:r>
              <a:rPr lang="en-US" sz="1600" b="0" dirty="0">
                <a:latin typeface="Arial" panose="020B0604020202020204" pitchFamily="34" charset="0"/>
                <a:ea typeface="ＭＳ Ｐゴシック" charset="0"/>
                <a:cs typeface="Arial" panose="020B0604020202020204" pitchFamily="34" charset="0"/>
              </a:rPr>
              <a:t>roceed with appropriate action</a:t>
            </a:r>
          </a:p>
          <a:p>
            <a:pPr lvl="1">
              <a:lnSpc>
                <a:spcPct val="100000"/>
              </a:lnSpc>
              <a:spcBef>
                <a:spcPts val="0"/>
              </a:spcBef>
            </a:pPr>
            <a:endParaRPr lang="en-US" sz="1600" dirty="0">
              <a:latin typeface="Arial" panose="020B0604020202020204" pitchFamily="34" charset="0"/>
              <a:ea typeface="ＭＳ Ｐゴシック" charset="0"/>
              <a:cs typeface="Arial" panose="020B0604020202020204" pitchFamily="34" charset="0"/>
            </a:endParaRPr>
          </a:p>
          <a:p>
            <a:pPr>
              <a:lnSpc>
                <a:spcPct val="100000"/>
              </a:lnSpc>
              <a:spcBef>
                <a:spcPts val="0"/>
              </a:spcBef>
            </a:pPr>
            <a:r>
              <a:rPr lang="en-US" sz="1800" b="1" dirty="0">
                <a:latin typeface="Arial" charset="0"/>
                <a:ea typeface="ＭＳ Ｐゴシック" charset="0"/>
                <a:cs typeface="ＭＳ Ｐゴシック" charset="0"/>
              </a:rPr>
              <a:t>R.A.I.N.</a:t>
            </a:r>
          </a:p>
          <a:p>
            <a:pPr lvl="1">
              <a:lnSpc>
                <a:spcPct val="100000"/>
              </a:lnSpc>
              <a:spcBef>
                <a:spcPts val="0"/>
              </a:spcBef>
            </a:pPr>
            <a:r>
              <a:rPr lang="en-US" sz="1400" dirty="0">
                <a:latin typeface="Arial" charset="0"/>
                <a:ea typeface="ＭＳ Ｐゴシック" charset="0"/>
                <a:cs typeface="ＭＳ Ｐゴシック" charset="0"/>
              </a:rPr>
              <a:t>During moments of stress, </a:t>
            </a:r>
            <a:r>
              <a:rPr lang="en-US" sz="1400" b="1" dirty="0">
                <a:latin typeface="Arial" charset="0"/>
                <a:ea typeface="ＭＳ Ｐゴシック" charset="0"/>
                <a:cs typeface="ＭＳ Ｐゴシック" charset="0"/>
              </a:rPr>
              <a:t>R</a:t>
            </a:r>
            <a:r>
              <a:rPr lang="en-US" sz="1400" dirty="0">
                <a:latin typeface="Arial" charset="0"/>
                <a:ea typeface="ＭＳ Ｐゴシック" charset="0"/>
                <a:cs typeface="ＭＳ Ｐゴシック" charset="0"/>
              </a:rPr>
              <a:t>ecognize what’s going on, </a:t>
            </a:r>
            <a:r>
              <a:rPr lang="en-US" sz="1400" b="1" dirty="0">
                <a:latin typeface="Arial" charset="0"/>
                <a:ea typeface="ＭＳ Ｐゴシック" charset="0"/>
                <a:cs typeface="ＭＳ Ｐゴシック" charset="0"/>
              </a:rPr>
              <a:t>A</a:t>
            </a:r>
            <a:r>
              <a:rPr lang="en-US" sz="1400" dirty="0">
                <a:latin typeface="Arial" charset="0"/>
                <a:ea typeface="ＭＳ Ｐゴシック" charset="0"/>
                <a:cs typeface="ＭＳ Ｐゴシック" charset="0"/>
              </a:rPr>
              <a:t>llow the feelings to be there, </a:t>
            </a:r>
            <a:r>
              <a:rPr lang="en-US" sz="1400" b="1" dirty="0">
                <a:latin typeface="Arial" charset="0"/>
                <a:ea typeface="ＭＳ Ｐゴシック" charset="0"/>
                <a:cs typeface="ＭＳ Ｐゴシック" charset="0"/>
              </a:rPr>
              <a:t>I</a:t>
            </a:r>
            <a:r>
              <a:rPr lang="en-US" sz="1400" dirty="0">
                <a:latin typeface="Arial" charset="0"/>
                <a:ea typeface="ＭＳ Ｐゴシック" charset="0"/>
                <a:cs typeface="ＭＳ Ｐゴシック" charset="0"/>
              </a:rPr>
              <a:t>nvestigate with kindness and curiosity, and </a:t>
            </a:r>
            <a:r>
              <a:rPr lang="en-US" sz="1400" b="1" dirty="0">
                <a:latin typeface="Arial" charset="0"/>
                <a:ea typeface="ＭＳ Ｐゴシック" charset="0"/>
                <a:cs typeface="ＭＳ Ｐゴシック" charset="0"/>
              </a:rPr>
              <a:t>N</a:t>
            </a:r>
            <a:r>
              <a:rPr lang="en-US" sz="1400" dirty="0">
                <a:latin typeface="Arial" charset="0"/>
                <a:ea typeface="ＭＳ Ｐゴシック" charset="0"/>
                <a:cs typeface="ＭＳ Ｐゴシック" charset="0"/>
              </a:rPr>
              <a:t>urture yourself (and others).  </a:t>
            </a:r>
          </a:p>
          <a:p>
            <a:pPr lvl="1">
              <a:lnSpc>
                <a:spcPct val="100000"/>
              </a:lnSpc>
              <a:spcBef>
                <a:spcPts val="0"/>
              </a:spcBef>
            </a:pPr>
            <a:endParaRPr lang="en-US" sz="1800" b="1"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Pause during transitions</a:t>
            </a:r>
          </a:p>
          <a:p>
            <a:pPr lvl="1">
              <a:lnSpc>
                <a:spcPct val="100000"/>
              </a:lnSpc>
              <a:spcBef>
                <a:spcPts val="0"/>
              </a:spcBef>
            </a:pPr>
            <a:r>
              <a:rPr lang="en-US" sz="1600" dirty="0">
                <a:latin typeface="Arial" panose="020B0604020202020204" pitchFamily="34" charset="0"/>
                <a:ea typeface="ＭＳ Ｐゴシック" charset="0"/>
                <a:cs typeface="Arial" panose="020B0604020202020204" pitchFamily="34" charset="0"/>
              </a:rPr>
              <a:t>Use transitions within your day as reminders to pause and bring mindful awareness to the next cycle of breath. </a:t>
            </a:r>
          </a:p>
          <a:p>
            <a:pPr marL="457200" lvl="1" indent="0">
              <a:lnSpc>
                <a:spcPct val="100000"/>
              </a:lnSpc>
              <a:spcBef>
                <a:spcPts val="0"/>
              </a:spcBef>
              <a:buNone/>
            </a:pPr>
            <a:endParaRPr lang="en-US" sz="16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charset="0"/>
                <a:ea typeface="ＭＳ Ｐゴシック" charset="0"/>
                <a:cs typeface="ＭＳ Ｐゴシック" charset="0"/>
              </a:rPr>
              <a:t>Redlight meditation</a:t>
            </a:r>
          </a:p>
          <a:p>
            <a:pPr lvl="1">
              <a:lnSpc>
                <a:spcPct val="100000"/>
              </a:lnSpc>
              <a:spcBef>
                <a:spcPts val="0"/>
              </a:spcBef>
            </a:pPr>
            <a:r>
              <a:rPr lang="en-US" sz="1600" dirty="0">
                <a:latin typeface="Arial" panose="020B0604020202020204" pitchFamily="34" charset="0"/>
                <a:cs typeface="Arial" panose="020B0604020202020204" pitchFamily="34" charset="0"/>
              </a:rPr>
              <a:t>Treating a red light as an invitation to mindfulness. Allowing it to help us resist rushing and return to the present moment.  </a:t>
            </a:r>
            <a:endParaRPr lang="en-US" sz="1400" dirty="0">
              <a:latin typeface="Arial" charset="0"/>
              <a:ea typeface="ＭＳ Ｐゴシック" charset="0"/>
              <a:cs typeface="ＭＳ Ｐゴシック"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1"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3663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66566" y="1583474"/>
            <a:ext cx="8210868" cy="679855"/>
          </a:xfrm>
        </p:spPr>
        <p:txBody>
          <a:bodyPr lIns="0" tIns="0" rIns="0" bIns="0" anchor="b" anchorCtr="0">
            <a:noAutofit/>
          </a:bodyPr>
          <a:lstStyle/>
          <a:p>
            <a:pPr algn="l" eaLnBrk="1" hangingPunct="1"/>
            <a:r>
              <a:rPr lang="en-US" sz="3600" b="1" dirty="0">
                <a:latin typeface="Times New Roman" pitchFamily="18" charset="0"/>
                <a:cs typeface="Times New Roman" pitchFamily="18" charset="0"/>
              </a:rPr>
              <a:t>Relaxation Experientials</a:t>
            </a:r>
          </a:p>
        </p:txBody>
      </p:sp>
      <p:sp>
        <p:nvSpPr>
          <p:cNvPr id="7171" name="Rectangle 3"/>
          <p:cNvSpPr>
            <a:spLocks noGrp="1" noChangeArrowheads="1"/>
          </p:cNvSpPr>
          <p:nvPr>
            <p:ph type="body" sz="half" idx="4294967295"/>
          </p:nvPr>
        </p:nvSpPr>
        <p:spPr>
          <a:xfrm>
            <a:off x="822749" y="2655566"/>
            <a:ext cx="8220157" cy="2920044"/>
          </a:xfrm>
        </p:spPr>
        <p:txBody>
          <a:bodyPr>
            <a:normAutofit/>
          </a:bodyPr>
          <a:lstStyle/>
          <a:p>
            <a:pPr>
              <a:lnSpc>
                <a:spcPct val="100000"/>
              </a:lnSpc>
              <a:spcBef>
                <a:spcPts val="0"/>
              </a:spcBef>
            </a:pPr>
            <a:r>
              <a:rPr lang="en-US" sz="2400" dirty="0">
                <a:latin typeface="Arial" charset="0"/>
                <a:ea typeface="ＭＳ Ｐゴシック" charset="0"/>
                <a:cs typeface="ＭＳ Ｐゴシック" charset="0"/>
              </a:rPr>
              <a:t>Diaphragmatic Breathing</a:t>
            </a:r>
          </a:p>
          <a:p>
            <a:pPr>
              <a:lnSpc>
                <a:spcPct val="100000"/>
              </a:lnSpc>
              <a:spcBef>
                <a:spcPts val="0"/>
              </a:spcBef>
            </a:pPr>
            <a:r>
              <a:rPr lang="en-US" sz="2400" dirty="0">
                <a:latin typeface="Arial" charset="0"/>
                <a:ea typeface="ＭＳ Ｐゴシック" charset="0"/>
                <a:cs typeface="ＭＳ Ｐゴシック" charset="0"/>
              </a:rPr>
              <a:t>Recalibration</a:t>
            </a:r>
          </a:p>
          <a:p>
            <a:pPr>
              <a:lnSpc>
                <a:spcPct val="100000"/>
              </a:lnSpc>
              <a:spcBef>
                <a:spcPts val="0"/>
              </a:spcBef>
            </a:pPr>
            <a:r>
              <a:rPr lang="en-US" sz="2400" dirty="0">
                <a:latin typeface="Arial" charset="0"/>
                <a:ea typeface="ＭＳ Ｐゴシック" charset="0"/>
                <a:cs typeface="ＭＳ Ｐゴシック" charset="0"/>
              </a:rPr>
              <a:t>Progressive Muscle Relaxation</a:t>
            </a:r>
          </a:p>
          <a:p>
            <a:pPr>
              <a:lnSpc>
                <a:spcPct val="100000"/>
              </a:lnSpc>
              <a:spcBef>
                <a:spcPts val="0"/>
              </a:spcBef>
            </a:pPr>
            <a:r>
              <a:rPr lang="en-US" sz="2400" dirty="0">
                <a:latin typeface="Arial" charset="0"/>
                <a:ea typeface="ＭＳ Ｐゴシック" charset="0"/>
                <a:cs typeface="ＭＳ Ｐゴシック" charset="0"/>
              </a:rPr>
              <a:t>Imagery/Visualization </a:t>
            </a:r>
          </a:p>
          <a:p>
            <a:pPr>
              <a:lnSpc>
                <a:spcPct val="100000"/>
              </a:lnSpc>
              <a:spcBef>
                <a:spcPts val="0"/>
              </a:spcBef>
            </a:pPr>
            <a:endParaRPr lang="en-US" sz="1800" dirty="0">
              <a:latin typeface="Arial" charset="0"/>
              <a:ea typeface="ＭＳ Ｐゴシック" charset="0"/>
              <a:cs typeface="ＭＳ Ｐゴシック" charset="0"/>
            </a:endParaRPr>
          </a:p>
          <a:p>
            <a:endParaRPr lang="en-US" sz="22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a:lnSpc>
                <a:spcPct val="100000"/>
              </a:lnSpc>
              <a:spcBef>
                <a:spcPts val="0"/>
              </a:spcBef>
            </a:pPr>
            <a:endParaRPr lang="en-US" sz="2000" dirty="0">
              <a:latin typeface="Arial" charset="0"/>
              <a:ea typeface="ＭＳ Ｐゴシック" charset="0"/>
              <a:cs typeface="ＭＳ Ｐゴシック"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6" name="Group 5"/>
          <p:cNvGrpSpPr/>
          <p:nvPr/>
        </p:nvGrpSpPr>
        <p:grpSpPr>
          <a:xfrm>
            <a:off x="-1" y="0"/>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33915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Relaxation Experientials</a:t>
            </a:r>
          </a:p>
        </p:txBody>
      </p:sp>
      <p:sp>
        <p:nvSpPr>
          <p:cNvPr id="7171" name="Rectangle 3"/>
          <p:cNvSpPr>
            <a:spLocks noGrp="1" noChangeArrowheads="1"/>
          </p:cNvSpPr>
          <p:nvPr>
            <p:ph type="body" sz="half" idx="4294967295"/>
          </p:nvPr>
        </p:nvSpPr>
        <p:spPr>
          <a:xfrm>
            <a:off x="516272" y="2247900"/>
            <a:ext cx="8220157" cy="3647440"/>
          </a:xfrm>
        </p:spPr>
        <p:txBody>
          <a:bodyPr>
            <a:noAutofit/>
          </a:bodyPr>
          <a:lstStyle/>
          <a:p>
            <a:pPr>
              <a:lnSpc>
                <a:spcPct val="100000"/>
              </a:lnSpc>
              <a:spcBef>
                <a:spcPts val="0"/>
              </a:spcBef>
            </a:pPr>
            <a:r>
              <a:rPr lang="en-US" sz="1800" b="1" dirty="0">
                <a:latin typeface="Arial" charset="0"/>
                <a:ea typeface="ＭＳ Ｐゴシック" charset="0"/>
                <a:cs typeface="ＭＳ Ｐゴシック" charset="0"/>
              </a:rPr>
              <a:t>Diaphragmatic Breathing (belly breathing/abdominal breathing) </a:t>
            </a:r>
          </a:p>
          <a:p>
            <a:pPr lvl="1">
              <a:lnSpc>
                <a:spcPct val="100000"/>
              </a:lnSpc>
              <a:spcBef>
                <a:spcPts val="0"/>
              </a:spcBef>
            </a:pPr>
            <a:r>
              <a:rPr lang="en-US" sz="1600" dirty="0">
                <a:latin typeface="Arial" panose="020B0604020202020204" pitchFamily="34" charset="0"/>
                <a:cs typeface="Arial" panose="020B0604020202020204" pitchFamily="34" charset="0"/>
              </a:rPr>
              <a:t>Controlled breathing through diaphragmatic (deep), rhythmic inhales and exhales</a:t>
            </a:r>
          </a:p>
          <a:p>
            <a:pPr marL="457200" lvl="1" indent="0">
              <a:lnSpc>
                <a:spcPct val="100000"/>
              </a:lnSpc>
              <a:spcBef>
                <a:spcPts val="0"/>
              </a:spcBef>
              <a:buNone/>
            </a:pPr>
            <a:r>
              <a:rPr lang="en-US" sz="1600" dirty="0">
                <a:latin typeface="Arial" charset="0"/>
                <a:ea typeface="ＭＳ Ｐゴシック" charset="0"/>
                <a:cs typeface="ＭＳ Ｐゴシック" charset="0"/>
              </a:rPr>
              <a:t> </a:t>
            </a:r>
          </a:p>
          <a:p>
            <a:pPr>
              <a:lnSpc>
                <a:spcPct val="100000"/>
              </a:lnSpc>
              <a:spcBef>
                <a:spcPts val="0"/>
              </a:spcBef>
            </a:pPr>
            <a:r>
              <a:rPr lang="en-US" sz="1800" b="1" dirty="0">
                <a:latin typeface="Arial" charset="0"/>
                <a:ea typeface="ＭＳ Ｐゴシック" charset="0"/>
                <a:cs typeface="ＭＳ Ｐゴシック" charset="0"/>
              </a:rPr>
              <a:t>Recalibration</a:t>
            </a:r>
          </a:p>
          <a:p>
            <a:pPr lvl="1">
              <a:lnSpc>
                <a:spcPct val="100000"/>
              </a:lnSpc>
              <a:spcBef>
                <a:spcPts val="0"/>
              </a:spcBef>
            </a:pPr>
            <a:r>
              <a:rPr lang="en-US" sz="1600" dirty="0">
                <a:latin typeface="Arial" panose="020B0604020202020204" pitchFamily="34" charset="0"/>
                <a:cs typeface="Arial" panose="020B0604020202020204" pitchFamily="34" charset="0"/>
              </a:rPr>
              <a:t>A quick paced breathing technique that can help manage physiological arousal, and improve focus, attention and performance</a:t>
            </a:r>
          </a:p>
          <a:p>
            <a:pPr>
              <a:lnSpc>
                <a:spcPct val="100000"/>
              </a:lnSpc>
              <a:spcBef>
                <a:spcPts val="0"/>
              </a:spcBef>
            </a:pPr>
            <a:endParaRPr lang="en-US" sz="1800" b="1"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Progressive Muscle Relaxation</a:t>
            </a:r>
          </a:p>
          <a:p>
            <a:pPr lvl="1">
              <a:lnSpc>
                <a:spcPct val="100000"/>
              </a:lnSpc>
              <a:spcBef>
                <a:spcPts val="0"/>
              </a:spcBef>
            </a:pPr>
            <a:r>
              <a:rPr lang="en-US" sz="1600" dirty="0">
                <a:latin typeface="Arial" panose="020B0604020202020204" pitchFamily="34" charset="0"/>
                <a:cs typeface="Arial" panose="020B0604020202020204" pitchFamily="34" charset="0"/>
              </a:rPr>
              <a:t>A way to notice the difference between tension and relaxation and control your level of arousal by controlling physical tension</a:t>
            </a:r>
          </a:p>
          <a:p>
            <a:pPr marL="457200" lvl="1" indent="0">
              <a:lnSpc>
                <a:spcPct val="100000"/>
              </a:lnSpc>
              <a:spcBef>
                <a:spcPts val="0"/>
              </a:spcBef>
              <a:buNone/>
            </a:pPr>
            <a:endParaRPr lang="en-US" sz="12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Imagery/Visualization</a:t>
            </a:r>
          </a:p>
          <a:p>
            <a:pPr lvl="1">
              <a:lnSpc>
                <a:spcPct val="100000"/>
              </a:lnSpc>
              <a:spcBef>
                <a:spcPts val="0"/>
              </a:spcBef>
            </a:pPr>
            <a:r>
              <a:rPr lang="en-US" sz="1600" dirty="0">
                <a:latin typeface="Arial" panose="020B0604020202020204" pitchFamily="34" charset="0"/>
                <a:ea typeface="ＭＳ Ｐゴシック" charset="0"/>
                <a:cs typeface="Arial" panose="020B0604020202020204" pitchFamily="34" charset="0"/>
              </a:rPr>
              <a:t>The practice of creating detailed thoughts and pictures in your mind using all of the senses, not just vision</a:t>
            </a:r>
          </a:p>
          <a:p>
            <a:pPr marL="457200" lvl="1" indent="0">
              <a:lnSpc>
                <a:spcPct val="100000"/>
              </a:lnSpc>
              <a:spcBef>
                <a:spcPts val="0"/>
              </a:spcBef>
              <a:buNone/>
            </a:pPr>
            <a:endParaRPr lang="en-US" sz="1600" dirty="0">
              <a:latin typeface="Arial" panose="020B0604020202020204" pitchFamily="34" charset="0"/>
              <a:ea typeface="ＭＳ Ｐゴシック" charset="0"/>
              <a:cs typeface="Arial" panose="020B0604020202020204" pitchFamily="34" charset="0"/>
            </a:endParaRPr>
          </a:p>
          <a:p>
            <a:pPr marL="457200" lvl="1" indent="0">
              <a:lnSpc>
                <a:spcPct val="100000"/>
              </a:lnSpc>
              <a:spcBef>
                <a:spcPts val="0"/>
              </a:spcBef>
              <a:buNone/>
            </a:pPr>
            <a:endParaRPr lang="en-US" sz="1600" dirty="0">
              <a:latin typeface="Arial" charset="0"/>
              <a:ea typeface="ＭＳ Ｐゴシック" charset="0"/>
              <a:cs typeface="ＭＳ Ｐゴシック" charset="0"/>
            </a:endParaRPr>
          </a:p>
          <a:p>
            <a:pPr>
              <a:lnSpc>
                <a:spcPct val="100000"/>
              </a:lnSpc>
              <a:spcBef>
                <a:spcPts val="0"/>
              </a:spcBef>
            </a:pPr>
            <a:endParaRPr lang="en-US" sz="1400" dirty="0">
              <a:latin typeface="Arial" charset="0"/>
              <a:ea typeface="ＭＳ Ｐゴシック" charset="0"/>
              <a:cs typeface="ＭＳ Ｐゴシック"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1"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94767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1983547"/>
            <a:ext cx="7772400" cy="3087546"/>
          </a:xfrm>
        </p:spPr>
        <p:txBody>
          <a:bodyPr>
            <a:normAutofit fontScale="90000"/>
          </a:bodyPr>
          <a:lstStyle/>
          <a:p>
            <a:pPr>
              <a:lnSpc>
                <a:spcPct val="100000"/>
              </a:lnSpc>
            </a:pPr>
            <a:r>
              <a:rPr lang="en-US" sz="5400" b="1">
                <a:latin typeface="Times New Roman" panose="02020603050405020304" pitchFamily="18" charset="0"/>
                <a:cs typeface="Times New Roman" panose="02020603050405020304" pitchFamily="18" charset="0"/>
              </a:rPr>
              <a:t>Experiential: </a:t>
            </a:r>
            <a:br>
              <a:rPr lang="en-US" sz="5400" b="1">
                <a:latin typeface="Times New Roman" panose="02020603050405020304" pitchFamily="18" charset="0"/>
                <a:cs typeface="Times New Roman" panose="02020603050405020304" pitchFamily="18" charset="0"/>
              </a:rPr>
            </a:br>
            <a:r>
              <a:rPr lang="en-US" sz="5400" b="1">
                <a:latin typeface="Times New Roman" panose="02020603050405020304" pitchFamily="18" charset="0"/>
                <a:cs typeface="Times New Roman" panose="02020603050405020304" pitchFamily="18" charset="0"/>
              </a:rPr>
              <a:t>Recalibration </a:t>
            </a:r>
            <a:br>
              <a:rPr lang="en-US" sz="5400" b="1">
                <a:latin typeface="Times New Roman" panose="02020603050405020304" pitchFamily="18" charset="0"/>
                <a:cs typeface="Times New Roman" panose="02020603050405020304" pitchFamily="18" charset="0"/>
              </a:rPr>
            </a:br>
            <a:br>
              <a:rPr lang="en-US" sz="5400" b="1">
                <a:latin typeface="Times New Roman" panose="02020603050405020304" pitchFamily="18" charset="0"/>
                <a:cs typeface="Times New Roman" panose="02020603050405020304" pitchFamily="18" charset="0"/>
              </a:rPr>
            </a:br>
            <a:endParaRPr lang="en-US" sz="5400" b="1">
              <a:latin typeface="Times New Roman" panose="02020603050405020304" pitchFamily="18" charset="0"/>
              <a:cs typeface="Times New Roman" panose="02020603050405020304" pitchFamily="18" charset="0"/>
            </a:endParaRPr>
          </a:p>
        </p:txBody>
      </p:sp>
      <p:grpSp>
        <p:nvGrpSpPr>
          <p:cNvPr id="4" name="Group 3"/>
          <p:cNvGrpSpPr/>
          <p:nvPr/>
        </p:nvGrpSpPr>
        <p:grpSpPr>
          <a:xfrm>
            <a:off x="962" y="-1"/>
            <a:ext cx="9119851" cy="1191237"/>
            <a:chOff x="-9713777" y="1601170"/>
            <a:chExt cx="9168147" cy="1191237"/>
          </a:xfrm>
        </p:grpSpPr>
        <p:sp>
          <p:nvSpPr>
            <p:cNvPr id="6" name="Title 1"/>
            <p:cNvSpPr txBox="1">
              <a:spLocks/>
            </p:cNvSpPr>
            <p:nvPr/>
          </p:nvSpPr>
          <p:spPr>
            <a:xfrm>
              <a:off x="-9713777" y="1601170"/>
              <a:ext cx="9168147"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09904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90797" y="1272066"/>
            <a:ext cx="8210868" cy="602829"/>
          </a:xfrm>
        </p:spPr>
        <p:txBody>
          <a:bodyPr lIns="0" tIns="0" rIns="0" bIns="0" anchor="b" anchorCtr="0">
            <a:normAutofit/>
          </a:bodyPr>
          <a:lstStyle/>
          <a:p>
            <a:pPr algn="l" eaLnBrk="1" hangingPunct="1"/>
            <a:r>
              <a:rPr lang="en-US" sz="3200" b="1" dirty="0">
                <a:latin typeface="Times New Roman" pitchFamily="18" charset="0"/>
                <a:cs typeface="Times New Roman" pitchFamily="18" charset="0"/>
              </a:rPr>
              <a:t>Practice, Practice, Practice…</a:t>
            </a:r>
          </a:p>
        </p:txBody>
      </p:sp>
      <p:sp>
        <p:nvSpPr>
          <p:cNvPr id="7171" name="Rectangle 3"/>
          <p:cNvSpPr>
            <a:spLocks noGrp="1" noChangeArrowheads="1"/>
          </p:cNvSpPr>
          <p:nvPr>
            <p:ph type="body" sz="half" idx="4294967295"/>
          </p:nvPr>
        </p:nvSpPr>
        <p:spPr>
          <a:xfrm>
            <a:off x="516272" y="1955725"/>
            <a:ext cx="8220157" cy="4673126"/>
          </a:xfrm>
        </p:spPr>
        <p:txBody>
          <a:bodyPr>
            <a:normAutofit fontScale="92500" lnSpcReduction="10000"/>
          </a:bodyPr>
          <a:lstStyle/>
          <a:p>
            <a:pPr>
              <a:lnSpc>
                <a:spcPct val="100000"/>
              </a:lnSpc>
              <a:spcBef>
                <a:spcPts val="0"/>
              </a:spcBef>
            </a:pPr>
            <a:r>
              <a:rPr lang="en-US" sz="1900" dirty="0">
                <a:latin typeface="Arial" panose="020B0604020202020204" pitchFamily="34" charset="0"/>
                <a:cs typeface="Arial" panose="020B0604020202020204" pitchFamily="34" charset="0"/>
              </a:rPr>
              <a:t>Start small; 5-10 minutes per day</a:t>
            </a:r>
          </a:p>
          <a:p>
            <a:pPr lvl="1">
              <a:lnSpc>
                <a:spcPct val="100000"/>
              </a:lnSpc>
              <a:spcBef>
                <a:spcPts val="0"/>
              </a:spcBef>
            </a:pPr>
            <a:r>
              <a:rPr lang="en-US" sz="1700" dirty="0">
                <a:latin typeface="Arial" panose="020B0604020202020204" pitchFamily="34" charset="0"/>
                <a:cs typeface="Arial" panose="020B0604020202020204" pitchFamily="34" charset="0"/>
              </a:rPr>
              <a:t>Set reminders to practice until you have created a new habit</a:t>
            </a:r>
          </a:p>
          <a:p>
            <a:pPr>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900" dirty="0">
                <a:latin typeface="Arial" panose="020B0604020202020204" pitchFamily="34" charset="0"/>
                <a:cs typeface="Arial" panose="020B0604020202020204" pitchFamily="34" charset="0"/>
              </a:rPr>
              <a:t>Have patience</a:t>
            </a:r>
          </a:p>
          <a:p>
            <a:pPr lvl="1">
              <a:lnSpc>
                <a:spcPct val="100000"/>
              </a:lnSpc>
              <a:spcBef>
                <a:spcPts val="0"/>
              </a:spcBef>
            </a:pPr>
            <a:r>
              <a:rPr lang="en-US" sz="1700" dirty="0">
                <a:latin typeface="Arial" panose="020B0604020202020204" pitchFamily="34" charset="0"/>
                <a:cs typeface="Arial" panose="020B0604020202020204" pitchFamily="34" charset="0"/>
              </a:rPr>
              <a:t>If your mind wanders (which it will), gently bring it back</a:t>
            </a:r>
          </a:p>
          <a:p>
            <a:pPr lvl="1">
              <a:lnSpc>
                <a:spcPct val="100000"/>
              </a:lnSpc>
              <a:spcBef>
                <a:spcPts val="0"/>
              </a:spcBef>
            </a:pPr>
            <a:r>
              <a:rPr lang="en-US" sz="1700" dirty="0">
                <a:latin typeface="Arial" panose="020B0604020202020204" pitchFamily="34" charset="0"/>
                <a:cs typeface="Arial" panose="020B0604020202020204" pitchFamily="34" charset="0"/>
              </a:rPr>
              <a:t>You can always begin again. That is the practice.</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Fin</a:t>
            </a:r>
            <a:r>
              <a:rPr lang="en-US" sz="1900" dirty="0">
                <a:latin typeface="Arial" panose="020B0604020202020204" pitchFamily="34" charset="0"/>
                <a:cs typeface="Arial" panose="020B0604020202020204" pitchFamily="34" charset="0"/>
              </a:rPr>
              <a:t>d creative solutions</a:t>
            </a:r>
          </a:p>
          <a:p>
            <a:pPr lvl="1">
              <a:lnSpc>
                <a:spcPct val="100000"/>
              </a:lnSpc>
              <a:spcBef>
                <a:spcPts val="0"/>
              </a:spcBef>
            </a:pPr>
            <a:r>
              <a:rPr lang="en-US" sz="1700" dirty="0">
                <a:latin typeface="Arial" panose="020B0604020202020204" pitchFamily="34" charset="0"/>
                <a:cs typeface="Arial" panose="020B0604020202020204" pitchFamily="34" charset="0"/>
              </a:rPr>
              <a:t>Use the skills you already have</a:t>
            </a:r>
          </a:p>
          <a:p>
            <a:pPr lvl="1">
              <a:lnSpc>
                <a:spcPct val="100000"/>
              </a:lnSpc>
              <a:spcBef>
                <a:spcPts val="0"/>
              </a:spcBef>
            </a:pPr>
            <a:endParaRPr lang="en-US" sz="1600" dirty="0">
              <a:latin typeface="Arial" panose="020B0604020202020204" pitchFamily="34" charset="0"/>
              <a:cs typeface="Arial" panose="020B0604020202020204" pitchFamily="34" charset="0"/>
            </a:endParaRPr>
          </a:p>
          <a:p>
            <a:pPr>
              <a:lnSpc>
                <a:spcPct val="100000"/>
              </a:lnSpc>
              <a:spcBef>
                <a:spcPts val="0"/>
              </a:spcBef>
            </a:pPr>
            <a:r>
              <a:rPr lang="en-US" sz="1900" dirty="0">
                <a:latin typeface="Arial" panose="020B0604020202020204" pitchFamily="34" charset="0"/>
                <a:cs typeface="Arial" panose="020B0604020202020204" pitchFamily="34" charset="0"/>
              </a:rPr>
              <a:t>Intentionally bring more awareness to your daily activities. Create your own informal practices:</a:t>
            </a:r>
          </a:p>
          <a:p>
            <a:pPr lvl="1">
              <a:lnSpc>
                <a:spcPct val="100000"/>
              </a:lnSpc>
              <a:spcBef>
                <a:spcPts val="0"/>
              </a:spcBef>
            </a:pPr>
            <a:r>
              <a:rPr lang="en-US" sz="1700" dirty="0">
                <a:latin typeface="Arial" panose="020B0604020202020204" pitchFamily="34" charset="0"/>
                <a:cs typeface="Arial" panose="020B0604020202020204" pitchFamily="34" charset="0"/>
              </a:rPr>
              <a:t>Noticing one new thing “on watch”</a:t>
            </a:r>
          </a:p>
          <a:p>
            <a:pPr lvl="1">
              <a:lnSpc>
                <a:spcPct val="100000"/>
              </a:lnSpc>
              <a:spcBef>
                <a:spcPts val="0"/>
              </a:spcBef>
            </a:pPr>
            <a:r>
              <a:rPr lang="en-US" sz="1700" dirty="0">
                <a:latin typeface="Arial" panose="020B0604020202020204" pitchFamily="34" charset="0"/>
                <a:cs typeface="Arial" panose="020B0604020202020204" pitchFamily="34" charset="0"/>
              </a:rPr>
              <a:t>Washing the dishes</a:t>
            </a:r>
          </a:p>
          <a:p>
            <a:pPr lvl="1">
              <a:lnSpc>
                <a:spcPct val="100000"/>
              </a:lnSpc>
              <a:spcBef>
                <a:spcPts val="0"/>
              </a:spcBef>
            </a:pPr>
            <a:r>
              <a:rPr lang="en-US" sz="1700" dirty="0">
                <a:latin typeface="Arial" panose="020B0604020202020204" pitchFamily="34" charset="0"/>
                <a:cs typeface="Arial" panose="020B0604020202020204" pitchFamily="34" charset="0"/>
              </a:rPr>
              <a:t>Walking in nature</a:t>
            </a:r>
          </a:p>
          <a:p>
            <a:pPr lvl="1">
              <a:lnSpc>
                <a:spcPct val="100000"/>
              </a:lnSpc>
              <a:spcBef>
                <a:spcPts val="0"/>
              </a:spcBef>
            </a:pPr>
            <a:r>
              <a:rPr lang="en-US" sz="1700" dirty="0">
                <a:latin typeface="Arial" panose="020B0604020202020204" pitchFamily="34" charset="0"/>
                <a:cs typeface="Arial" panose="020B0604020202020204" pitchFamily="34" charset="0"/>
              </a:rPr>
              <a:t>Taking a shower</a:t>
            </a:r>
          </a:p>
          <a:p>
            <a:pPr lvl="1">
              <a:lnSpc>
                <a:spcPct val="100000"/>
              </a:lnSpc>
              <a:spcBef>
                <a:spcPts val="0"/>
              </a:spcBef>
            </a:pPr>
            <a:r>
              <a:rPr lang="en-US" sz="1700" dirty="0">
                <a:latin typeface="Arial" panose="020B0604020202020204" pitchFamily="34" charset="0"/>
                <a:cs typeface="Arial" panose="020B0604020202020204" pitchFamily="34" charset="0"/>
              </a:rPr>
              <a:t>Sweeping the floor</a:t>
            </a:r>
          </a:p>
          <a:p>
            <a:pPr lvl="1">
              <a:lnSpc>
                <a:spcPct val="100000"/>
              </a:lnSpc>
              <a:spcBef>
                <a:spcPts val="0"/>
              </a:spcBef>
            </a:pPr>
            <a:endParaRPr lang="en-US" sz="1700"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a:p>
            <a:pPr>
              <a:lnSpc>
                <a:spcPct val="100000"/>
              </a:lnSpc>
              <a:spcBef>
                <a:spcPts val="0"/>
              </a:spcBef>
            </a:pPr>
            <a:r>
              <a:rPr lang="en-US" sz="1900" b="1" dirty="0">
                <a:latin typeface="Arial" panose="020B0604020202020204" pitchFamily="34" charset="0"/>
                <a:cs typeface="Arial" panose="020B0604020202020204" pitchFamily="34" charset="0"/>
              </a:rPr>
              <a:t>Repeat. Keep doing this over and over!</a:t>
            </a:r>
          </a:p>
          <a:p>
            <a:pPr lvl="1">
              <a:lnSpc>
                <a:spcPct val="110000"/>
              </a:lnSpc>
              <a:spcBef>
                <a:spcPts val="0"/>
              </a:spcBef>
            </a:pPr>
            <a:endParaRPr lang="en-US" sz="1600" dirty="0">
              <a:latin typeface="Arial" panose="020B0604020202020204" pitchFamily="34" charset="0"/>
              <a:cs typeface="Arial" panose="020B0604020202020204" pitchFamily="34" charset="0"/>
            </a:endParaRPr>
          </a:p>
          <a:p>
            <a:pPr lvl="1">
              <a:lnSpc>
                <a:spcPct val="110000"/>
              </a:lnSpc>
              <a:spcBef>
                <a:spcPts val="0"/>
              </a:spcBef>
            </a:pPr>
            <a:endParaRPr lang="en-US" sz="1600" dirty="0">
              <a:latin typeface="Arial" panose="020B0604020202020204" pitchFamily="34" charset="0"/>
              <a:cs typeface="Arial" panose="020B0604020202020204" pitchFamily="34" charset="0"/>
            </a:endParaRPr>
          </a:p>
          <a:p>
            <a:pPr>
              <a:lnSpc>
                <a:spcPct val="110000"/>
              </a:lnSpc>
              <a:spcBef>
                <a:spcPts val="0"/>
              </a:spcBef>
            </a:pPr>
            <a:endParaRPr lang="en-US" sz="2000" dirty="0">
              <a:latin typeface="Arial" panose="020B0604020202020204" pitchFamily="34" charset="0"/>
              <a:cs typeface="Arial" panose="020B0604020202020204" pitchFamily="34" charset="0"/>
            </a:endParaRPr>
          </a:p>
          <a:p>
            <a:pPr lvl="1">
              <a:lnSpc>
                <a:spcPct val="110000"/>
              </a:lnSpc>
              <a:spcBef>
                <a:spcPts val="0"/>
              </a:spcBef>
            </a:pPr>
            <a:endParaRPr lang="en-US" sz="1600" dirty="0">
              <a:latin typeface="Arial" panose="020B0604020202020204" pitchFamily="34" charset="0"/>
              <a:cs typeface="Arial" panose="020B0604020202020204" pitchFamily="34" charset="0"/>
            </a:endParaRPr>
          </a:p>
          <a:p>
            <a:pPr>
              <a:lnSpc>
                <a:spcPct val="110000"/>
              </a:lnSpc>
              <a:spcBef>
                <a:spcPts val="0"/>
              </a:spcBef>
            </a:pPr>
            <a:endParaRPr lang="en-US" sz="2000"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a:p>
            <a:pPr lvl="0">
              <a:lnSpc>
                <a:spcPct val="100000"/>
              </a:lnSpc>
              <a:spcBef>
                <a:spcPts val="0"/>
              </a:spcBef>
            </a:pPr>
            <a:endParaRPr lang="en-US" sz="2000" dirty="0">
              <a:latin typeface="Arial" panose="020B0604020202020204" pitchFamily="34" charset="0"/>
              <a:cs typeface="Arial" panose="020B0604020202020204" pitchFamily="34" charset="0"/>
            </a:endParaRPr>
          </a:p>
          <a:p>
            <a:pPr lvl="1">
              <a:lnSpc>
                <a:spcPct val="100000"/>
              </a:lnSpc>
              <a:spcBef>
                <a:spcPts val="0"/>
              </a:spcBef>
            </a:pPr>
            <a:endParaRPr lang="en-US" sz="2000" dirty="0">
              <a:latin typeface="Arial" panose="020B0604020202020204" pitchFamily="34" charset="0"/>
              <a:cs typeface="Arial" panose="020B0604020202020204" pitchFamily="34" charset="0"/>
            </a:endParaRPr>
          </a:p>
          <a:p>
            <a:pPr>
              <a:lnSpc>
                <a:spcPct val="100000"/>
              </a:lnSpc>
              <a:spcBef>
                <a:spcPts val="0"/>
              </a:spcBef>
            </a:pPr>
            <a:endParaRPr lang="en-US" sz="22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a:lnSpc>
                <a:spcPct val="100000"/>
              </a:lnSpc>
              <a:spcBef>
                <a:spcPts val="0"/>
              </a:spcBef>
            </a:pPr>
            <a:endParaRPr lang="en-US" sz="2000" dirty="0">
              <a:latin typeface="Arial" charset="0"/>
              <a:ea typeface="ＭＳ Ｐゴシック" charset="0"/>
              <a:cs typeface="ＭＳ Ｐゴシック"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2" name="Group 1"/>
          <p:cNvGrpSpPr/>
          <p:nvPr/>
        </p:nvGrpSpPr>
        <p:grpSpPr>
          <a:xfrm>
            <a:off x="-1" y="0"/>
            <a:ext cx="9144000" cy="1191237"/>
            <a:chOff x="-9824358" y="1013383"/>
            <a:chExt cx="9144000" cy="1191237"/>
          </a:xfrm>
        </p:grpSpPr>
        <p:sp>
          <p:nvSpPr>
            <p:cNvPr id="6" name="Title 1"/>
            <p:cNvSpPr txBox="1">
              <a:spLocks/>
            </p:cNvSpPr>
            <p:nvPr/>
          </p:nvSpPr>
          <p:spPr>
            <a:xfrm>
              <a:off x="-9824358" y="1013383"/>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8004566" y="1198412"/>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890336" y="1198412"/>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8637" y="1210651"/>
              <a:ext cx="867886" cy="865661"/>
            </a:xfrm>
            <a:prstGeom prst="rect">
              <a:avLst/>
            </a:prstGeom>
          </p:spPr>
        </p:pic>
      </p:grpSp>
    </p:spTree>
    <p:extLst>
      <p:ext uri="{BB962C8B-B14F-4D97-AF65-F5344CB8AC3E}">
        <p14:creationId xmlns:p14="http://schemas.microsoft.com/office/powerpoint/2010/main" val="123413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Mindfulness Resources</a:t>
            </a:r>
          </a:p>
        </p:txBody>
      </p:sp>
      <p:sp>
        <p:nvSpPr>
          <p:cNvPr id="7171" name="Rectangle 3"/>
          <p:cNvSpPr>
            <a:spLocks noGrp="1" noChangeArrowheads="1"/>
          </p:cNvSpPr>
          <p:nvPr>
            <p:ph type="body" sz="half" idx="4294967295"/>
          </p:nvPr>
        </p:nvSpPr>
        <p:spPr>
          <a:xfrm>
            <a:off x="588118" y="2133090"/>
            <a:ext cx="8220157" cy="4133895"/>
          </a:xfrm>
        </p:spPr>
        <p:txBody>
          <a:bodyPr>
            <a:noAutofit/>
          </a:bodyPr>
          <a:lstStyle/>
          <a:p>
            <a:pPr>
              <a:lnSpc>
                <a:spcPct val="100000"/>
              </a:lnSpc>
              <a:spcBef>
                <a:spcPts val="0"/>
              </a:spcBef>
            </a:pPr>
            <a:r>
              <a:rPr lang="en-US" sz="1800" b="1" dirty="0">
                <a:latin typeface="Arial" panose="020B0604020202020204" pitchFamily="34" charset="0"/>
                <a:ea typeface="ＭＳ Ｐゴシック" charset="0"/>
                <a:cs typeface="Arial" panose="020B0604020202020204" pitchFamily="34" charset="0"/>
              </a:rPr>
              <a:t>Mindfulness Coach 2 App </a:t>
            </a:r>
            <a:r>
              <a:rPr lang="en-US" sz="1800" dirty="0">
                <a:latin typeface="Arial" panose="020B0604020202020204" pitchFamily="34" charset="0"/>
                <a:cs typeface="Arial" panose="020B0604020202020204" pitchFamily="34" charset="0"/>
              </a:rPr>
              <a:t>Mindfulness Coach 2 was developed to help service members learn how to practice mindfulness. </a:t>
            </a:r>
            <a:r>
              <a:rPr lang="en-US" sz="1800" u="sng" dirty="0">
                <a:latin typeface="Arial" panose="020B0604020202020204" pitchFamily="34" charset="0"/>
                <a:cs typeface="Arial" panose="020B0604020202020204" pitchFamily="34" charset="0"/>
                <a:hlinkClick r:id="rId3"/>
              </a:rPr>
              <a:t>https://mobile.va.gov/app/mindfulness-coach</a:t>
            </a:r>
            <a:r>
              <a:rPr lang="en-US" sz="1800" dirty="0">
                <a:latin typeface="Arial" panose="020B0604020202020204" pitchFamily="34" charset="0"/>
                <a:cs typeface="Arial" panose="020B0604020202020204" pitchFamily="34" charset="0"/>
              </a:rPr>
              <a:t> </a:t>
            </a:r>
          </a:p>
          <a:p>
            <a:pPr marL="0" indent="0" fontAlgn="base">
              <a:buNone/>
            </a:pPr>
            <a:endParaRPr lang="en-US" sz="1800" dirty="0">
              <a:latin typeface="Arial" panose="020B0604020202020204" pitchFamily="34" charset="0"/>
              <a:cs typeface="Arial" panose="020B0604020202020204" pitchFamily="34" charset="0"/>
            </a:endParaRPr>
          </a:p>
          <a:p>
            <a:pPr fontAlgn="base"/>
            <a:r>
              <a:rPr lang="en-US" sz="1800" b="1" dirty="0">
                <a:latin typeface="Arial" panose="020B0604020202020204" pitchFamily="34" charset="0"/>
                <a:cs typeface="Arial" panose="020B0604020202020204" pitchFamily="34" charset="0"/>
              </a:rPr>
              <a:t>Healthy Minds Program App </a:t>
            </a:r>
            <a:r>
              <a:rPr lang="en-US" sz="1800" dirty="0">
                <a:latin typeface="Arial" panose="020B0604020202020204" pitchFamily="34" charset="0"/>
                <a:cs typeface="Arial" panose="020B0604020202020204" pitchFamily="34" charset="0"/>
              </a:rPr>
              <a:t>Free, well-structured mindfulness app developed by University of Wisconsin-Madison researchers. Combines podcast-style lessons and seated + active meditations to teach mindfulness as a skill </a:t>
            </a:r>
            <a:r>
              <a:rPr lang="en-US" sz="1800" dirty="0">
                <a:latin typeface="Arial" panose="020B0604020202020204" pitchFamily="34" charset="0"/>
                <a:cs typeface="Arial" panose="020B0604020202020204" pitchFamily="34" charset="0"/>
                <a:hlinkClick r:id="rId4"/>
              </a:rPr>
              <a:t>https://hminnovations.org/meditation-app</a:t>
            </a:r>
            <a:r>
              <a:rPr lang="en-US" sz="1800" dirty="0">
                <a:latin typeface="Arial" panose="020B0604020202020204" pitchFamily="34" charset="0"/>
                <a:cs typeface="Arial" panose="020B0604020202020204" pitchFamily="34" charset="0"/>
              </a:rPr>
              <a:t> </a:t>
            </a:r>
          </a:p>
          <a:p>
            <a:pPr fontAlgn="base"/>
            <a:endParaRPr lang="en-US" sz="1800" b="1" dirty="0">
              <a:latin typeface="Arial" panose="020B0604020202020204" pitchFamily="34" charset="0"/>
              <a:cs typeface="Arial" panose="020B0604020202020204" pitchFamily="34" charset="0"/>
            </a:endParaRPr>
          </a:p>
          <a:p>
            <a:pPr fontAlgn="base"/>
            <a:r>
              <a:rPr lang="en-US" sz="1800" b="1" dirty="0">
                <a:latin typeface="Arial" panose="020B0604020202020204" pitchFamily="34" charset="0"/>
                <a:cs typeface="Arial" panose="020B0604020202020204" pitchFamily="34" charset="0"/>
              </a:rPr>
              <a:t>Insight Timer </a:t>
            </a:r>
            <a:r>
              <a:rPr lang="en-US" sz="1800" dirty="0">
                <a:latin typeface="Arial" panose="020B0604020202020204" pitchFamily="34" charset="0"/>
                <a:cs typeface="Arial" panose="020B0604020202020204" pitchFamily="34" charset="0"/>
              </a:rPr>
              <a:t>Free mindfulness app with many excellent teachers and a great meditation timer </a:t>
            </a:r>
            <a:r>
              <a:rPr lang="en-US" sz="1800" dirty="0">
                <a:hlinkClick r:id="rId5"/>
              </a:rPr>
              <a:t>HTTPS://INSIGHTTIMER.COM</a:t>
            </a:r>
            <a:r>
              <a:rPr lang="en-US" sz="1800" dirty="0"/>
              <a:t>. </a:t>
            </a:r>
          </a:p>
          <a:p>
            <a:pPr lvl="1" fontAlgn="base"/>
            <a:r>
              <a:rPr lang="en-US" sz="1600" dirty="0"/>
              <a:t>Suggested teachers: Tara Brach, Joseph Goldstein, Jack Kornfield, Kristin Neff, Sharon </a:t>
            </a:r>
            <a:r>
              <a:rPr lang="en-US" sz="1600" dirty="0" err="1"/>
              <a:t>Saltzberg</a:t>
            </a:r>
            <a:r>
              <a:rPr lang="en-US" sz="1600" dirty="0"/>
              <a:t>, Pete </a:t>
            </a:r>
            <a:r>
              <a:rPr lang="en-US" sz="1600" dirty="0" err="1"/>
              <a:t>Krichmer</a:t>
            </a:r>
            <a:r>
              <a:rPr lang="en-US" sz="1600" dirty="0"/>
              <a:t>, &amp; Joseph Glaser-Reich</a:t>
            </a:r>
          </a:p>
          <a:p>
            <a:pPr marL="0" indent="0" fontAlgn="base">
              <a:buNone/>
            </a:pPr>
            <a:endParaRPr lang="en-US" sz="1800" dirty="0"/>
          </a:p>
          <a:p>
            <a:pPr marL="0" indent="0" fontAlgn="base">
              <a:buNone/>
            </a:pPr>
            <a:endParaRPr lang="en-US" sz="1800" dirty="0"/>
          </a:p>
          <a:p>
            <a:pPr fontAlgn="base"/>
            <a:endParaRPr lang="en-US" sz="1800" b="1" dirty="0">
              <a:latin typeface="Arial" panose="020B0604020202020204" pitchFamily="34" charset="0"/>
              <a:cs typeface="Arial" panose="020B0604020202020204" pitchFamily="34" charset="0"/>
            </a:endParaRPr>
          </a:p>
        </p:txBody>
      </p:sp>
      <p:grpSp>
        <p:nvGrpSpPr>
          <p:cNvPr id="5" name="Group 4"/>
          <p:cNvGrpSpPr/>
          <p:nvPr/>
        </p:nvGrpSpPr>
        <p:grpSpPr>
          <a:xfrm>
            <a:off x="-3525" y="1096"/>
            <a:ext cx="9144000" cy="1239532"/>
            <a:chOff x="-9745975" y="1464332"/>
            <a:chExt cx="9144000" cy="1239532"/>
          </a:xfrm>
        </p:grpSpPr>
        <p:sp>
          <p:nvSpPr>
            <p:cNvPr id="6" name="Title 1"/>
            <p:cNvSpPr txBox="1">
              <a:spLocks/>
            </p:cNvSpPr>
            <p:nvPr/>
          </p:nvSpPr>
          <p:spPr>
            <a:xfrm>
              <a:off x="-9745975" y="1464332"/>
              <a:ext cx="9144000" cy="1239532"/>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a:p>
              <a:pPr>
                <a:spcBef>
                  <a:spcPts val="0"/>
                </a:spcBef>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1897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Coast Guard Mindfulness Coaches</a:t>
            </a:r>
          </a:p>
        </p:txBody>
      </p:sp>
      <p:sp>
        <p:nvSpPr>
          <p:cNvPr id="7171" name="Rectangle 3"/>
          <p:cNvSpPr>
            <a:spLocks noGrp="1" noChangeArrowheads="1"/>
          </p:cNvSpPr>
          <p:nvPr>
            <p:ph type="body" sz="half" idx="4294967295"/>
          </p:nvPr>
        </p:nvSpPr>
        <p:spPr>
          <a:xfrm>
            <a:off x="524111" y="2386361"/>
            <a:ext cx="8220157" cy="3647711"/>
          </a:xfrm>
        </p:spPr>
        <p:txBody>
          <a:bodyPr>
            <a:noAutofit/>
          </a:bodyPr>
          <a:lstStyle/>
          <a:p>
            <a:pPr>
              <a:lnSpc>
                <a:spcPct val="100000"/>
              </a:lnSpc>
              <a:spcBef>
                <a:spcPts val="0"/>
              </a:spcBef>
            </a:pPr>
            <a:r>
              <a:rPr lang="en-US" sz="2200" b="1" dirty="0">
                <a:latin typeface="Arial" panose="020B0604020202020204" pitchFamily="34" charset="0"/>
                <a:ea typeface="ＭＳ Ｐゴシック" charset="0"/>
                <a:cs typeface="Arial" panose="020B0604020202020204" pitchFamily="34" charset="0"/>
              </a:rPr>
              <a:t>Bob </a:t>
            </a:r>
            <a:r>
              <a:rPr lang="en-US" sz="2200" b="1" dirty="0" err="1">
                <a:latin typeface="Arial" panose="020B0604020202020204" pitchFamily="34" charset="0"/>
                <a:ea typeface="ＭＳ Ｐゴシック" charset="0"/>
                <a:cs typeface="Arial" panose="020B0604020202020204" pitchFamily="34" charset="0"/>
              </a:rPr>
              <a:t>Atadero</a:t>
            </a:r>
            <a:r>
              <a:rPr lang="en-US" sz="2200" b="1" dirty="0">
                <a:latin typeface="Arial" panose="020B0604020202020204" pitchFamily="34" charset="0"/>
                <a:ea typeface="ＭＳ Ｐゴシック" charset="0"/>
                <a:cs typeface="Arial" panose="020B0604020202020204" pitchFamily="34" charset="0"/>
              </a:rPr>
              <a:t>, </a:t>
            </a:r>
            <a:r>
              <a:rPr lang="en-US" sz="2200" dirty="0">
                <a:latin typeface="Arial" panose="020B0604020202020204" pitchFamily="34" charset="0"/>
                <a:ea typeface="ＭＳ Ｐゴシック" charset="0"/>
                <a:cs typeface="Arial" panose="020B0604020202020204" pitchFamily="34" charset="0"/>
              </a:rPr>
              <a:t>EAP Coordinator, Southeast Alaska</a:t>
            </a:r>
          </a:p>
          <a:p>
            <a:pPr lvl="1">
              <a:lnSpc>
                <a:spcPct val="100000"/>
              </a:lnSpc>
              <a:spcBef>
                <a:spcPts val="0"/>
              </a:spcBef>
            </a:pPr>
            <a:r>
              <a:rPr lang="en-US" sz="1800" dirty="0">
                <a:latin typeface="Arial" panose="020B0604020202020204" pitchFamily="34" charset="0"/>
                <a:ea typeface="ＭＳ Ｐゴシック" charset="0"/>
                <a:cs typeface="Arial" panose="020B0604020202020204" pitchFamily="34" charset="0"/>
                <a:hlinkClick r:id="rId3"/>
              </a:rPr>
              <a:t>robert.m.atadero@uscg.mil</a:t>
            </a:r>
            <a:r>
              <a:rPr lang="en-US" sz="1800" dirty="0">
                <a:latin typeface="Arial" panose="020B0604020202020204" pitchFamily="34" charset="0"/>
                <a:ea typeface="ＭＳ Ｐゴシック" charset="0"/>
                <a:cs typeface="Arial" panose="020B0604020202020204" pitchFamily="34" charset="0"/>
              </a:rPr>
              <a:t> </a:t>
            </a:r>
          </a:p>
          <a:p>
            <a:pPr>
              <a:lnSpc>
                <a:spcPct val="100000"/>
              </a:lnSpc>
              <a:spcBef>
                <a:spcPts val="0"/>
              </a:spcBef>
            </a:pPr>
            <a:endParaRPr lang="en-US" sz="2200" b="1" dirty="0">
              <a:latin typeface="Arial" panose="020B0604020202020204" pitchFamily="34" charset="0"/>
              <a:ea typeface="ＭＳ Ｐゴシック" charset="0"/>
              <a:cs typeface="Arial" panose="020B0604020202020204" pitchFamily="34" charset="0"/>
            </a:endParaRPr>
          </a:p>
          <a:p>
            <a:pPr>
              <a:lnSpc>
                <a:spcPct val="100000"/>
              </a:lnSpc>
              <a:spcBef>
                <a:spcPts val="0"/>
              </a:spcBef>
            </a:pPr>
            <a:r>
              <a:rPr lang="en-US" sz="2200" b="1" dirty="0">
                <a:latin typeface="Arial" panose="020B0604020202020204" pitchFamily="34" charset="0"/>
                <a:ea typeface="ＭＳ Ｐゴシック" charset="0"/>
                <a:cs typeface="Arial" panose="020B0604020202020204" pitchFamily="34" charset="0"/>
              </a:rPr>
              <a:t>Jody Carman, </a:t>
            </a:r>
            <a:r>
              <a:rPr lang="en-US" sz="2200" dirty="0">
                <a:latin typeface="Arial" panose="020B0604020202020204" pitchFamily="34" charset="0"/>
                <a:ea typeface="ＭＳ Ｐゴシック" charset="0"/>
                <a:cs typeface="Arial" panose="020B0604020202020204" pitchFamily="34" charset="0"/>
              </a:rPr>
              <a:t>EAP Coordinator, Base Kodiak</a:t>
            </a:r>
          </a:p>
          <a:p>
            <a:pPr lvl="1">
              <a:lnSpc>
                <a:spcPct val="100000"/>
              </a:lnSpc>
              <a:spcBef>
                <a:spcPts val="0"/>
              </a:spcBef>
            </a:pPr>
            <a:r>
              <a:rPr lang="en-US" sz="1800" dirty="0">
                <a:latin typeface="Arial" panose="020B0604020202020204" pitchFamily="34" charset="0"/>
                <a:ea typeface="ＭＳ Ｐゴシック" charset="0"/>
                <a:cs typeface="Arial" panose="020B0604020202020204" pitchFamily="34" charset="0"/>
                <a:hlinkClick r:id="rId4"/>
              </a:rPr>
              <a:t>jody.l.carman@uscg.mil</a:t>
            </a:r>
            <a:r>
              <a:rPr lang="en-US" sz="1800" dirty="0">
                <a:latin typeface="Arial" panose="020B0604020202020204" pitchFamily="34" charset="0"/>
                <a:ea typeface="ＭＳ Ｐゴシック" charset="0"/>
                <a:cs typeface="Arial" panose="020B0604020202020204" pitchFamily="34" charset="0"/>
              </a:rPr>
              <a:t> </a:t>
            </a:r>
          </a:p>
          <a:p>
            <a:pPr>
              <a:lnSpc>
                <a:spcPct val="100000"/>
              </a:lnSpc>
              <a:spcBef>
                <a:spcPts val="0"/>
              </a:spcBef>
            </a:pPr>
            <a:endParaRPr lang="en-US" sz="2200" dirty="0">
              <a:latin typeface="Arial" panose="020B0604020202020204" pitchFamily="34" charset="0"/>
              <a:ea typeface="ＭＳ Ｐゴシック" charset="0"/>
              <a:cs typeface="Arial" panose="020B0604020202020204" pitchFamily="34" charset="0"/>
            </a:endParaRPr>
          </a:p>
          <a:p>
            <a:pPr>
              <a:lnSpc>
                <a:spcPct val="100000"/>
              </a:lnSpc>
              <a:spcBef>
                <a:spcPts val="0"/>
              </a:spcBef>
            </a:pPr>
            <a:r>
              <a:rPr lang="en-US" sz="2200" b="1" dirty="0">
                <a:latin typeface="Arial" panose="020B0604020202020204" pitchFamily="34" charset="0"/>
                <a:ea typeface="ＭＳ Ｐゴシック" charset="0"/>
                <a:cs typeface="Arial" panose="020B0604020202020204" pitchFamily="34" charset="0"/>
              </a:rPr>
              <a:t>Joe Glaser-Reich, </a:t>
            </a:r>
            <a:r>
              <a:rPr lang="en-US" sz="2200" dirty="0">
                <a:latin typeface="Arial" panose="020B0604020202020204" pitchFamily="34" charset="0"/>
                <a:ea typeface="ＭＳ Ｐゴシック" charset="0"/>
                <a:cs typeface="Arial" panose="020B0604020202020204" pitchFamily="34" charset="0"/>
              </a:rPr>
              <a:t>Aviation Survival Technician, San Diego</a:t>
            </a:r>
          </a:p>
          <a:p>
            <a:pPr lvl="1">
              <a:lnSpc>
                <a:spcPct val="100000"/>
              </a:lnSpc>
              <a:spcBef>
                <a:spcPts val="0"/>
              </a:spcBef>
            </a:pPr>
            <a:r>
              <a:rPr lang="en-US" sz="1800" dirty="0">
                <a:latin typeface="Arial" panose="020B0604020202020204" pitchFamily="34" charset="0"/>
                <a:ea typeface="ＭＳ Ｐゴシック" charset="0"/>
                <a:cs typeface="Arial" panose="020B0604020202020204" pitchFamily="34" charset="0"/>
                <a:hlinkClick r:id="rId5"/>
              </a:rPr>
              <a:t>joseph.e.glaser-reich@uscg.mil</a:t>
            </a:r>
            <a:r>
              <a:rPr lang="en-US" sz="1800" dirty="0">
                <a:latin typeface="Arial" panose="020B0604020202020204" pitchFamily="34" charset="0"/>
                <a:ea typeface="ＭＳ Ｐゴシック" charset="0"/>
                <a:cs typeface="Arial" panose="020B0604020202020204" pitchFamily="34" charset="0"/>
              </a:rPr>
              <a:t> </a:t>
            </a:r>
          </a:p>
          <a:p>
            <a:pPr lvl="1">
              <a:lnSpc>
                <a:spcPct val="100000"/>
              </a:lnSpc>
              <a:spcBef>
                <a:spcPts val="0"/>
              </a:spcBef>
            </a:pPr>
            <a:endParaRPr lang="en-US" sz="1800" b="1" dirty="0">
              <a:latin typeface="Arial" panose="020B0604020202020204" pitchFamily="34" charset="0"/>
              <a:ea typeface="ＭＳ Ｐゴシック" charset="0"/>
              <a:cs typeface="Arial" panose="020B0604020202020204" pitchFamily="34" charset="0"/>
            </a:endParaRPr>
          </a:p>
          <a:p>
            <a:pPr lvl="1">
              <a:lnSpc>
                <a:spcPct val="100000"/>
              </a:lnSpc>
              <a:spcBef>
                <a:spcPts val="0"/>
              </a:spcBef>
            </a:pPr>
            <a:endParaRPr lang="en-US" sz="1400" dirty="0">
              <a:latin typeface="Arial" panose="020B0604020202020204" pitchFamily="34" charset="0"/>
              <a:cs typeface="Arial" panose="020B0604020202020204" pitchFamily="34" charset="0"/>
            </a:endParaRPr>
          </a:p>
          <a:p>
            <a:pPr marL="0" indent="0" fontAlgn="base">
              <a:buNone/>
            </a:pPr>
            <a:endParaRPr lang="en-US" sz="1800" dirty="0">
              <a:latin typeface="Arial" panose="020B0604020202020204" pitchFamily="34" charset="0"/>
              <a:cs typeface="Arial" panose="020B0604020202020204" pitchFamily="34" charset="0"/>
            </a:endParaRPr>
          </a:p>
          <a:p>
            <a:pPr lvl="1" fontAlgn="base"/>
            <a:endParaRPr lang="en-US" sz="1400" dirty="0"/>
          </a:p>
          <a:p>
            <a:pPr marL="0" indent="0" fontAlgn="base">
              <a:buNone/>
            </a:pPr>
            <a:r>
              <a:rPr lang="en-US" sz="1800" dirty="0"/>
              <a:t> </a:t>
            </a:r>
          </a:p>
          <a:p>
            <a:pPr fontAlgn="base"/>
            <a:endParaRPr lang="en-US" sz="1800" b="1" dirty="0">
              <a:latin typeface="Arial" panose="020B0604020202020204" pitchFamily="34" charset="0"/>
              <a:cs typeface="Arial" panose="020B0604020202020204" pitchFamily="34" charset="0"/>
            </a:endParaRPr>
          </a:p>
        </p:txBody>
      </p:sp>
      <p:grpSp>
        <p:nvGrpSpPr>
          <p:cNvPr id="5" name="Group 4"/>
          <p:cNvGrpSpPr/>
          <p:nvPr/>
        </p:nvGrpSpPr>
        <p:grpSpPr>
          <a:xfrm>
            <a:off x="-3525" y="1096"/>
            <a:ext cx="9144000" cy="1239532"/>
            <a:chOff x="-9745975" y="1464332"/>
            <a:chExt cx="9144000" cy="1239532"/>
          </a:xfrm>
        </p:grpSpPr>
        <p:sp>
          <p:nvSpPr>
            <p:cNvPr id="6" name="Title 1"/>
            <p:cNvSpPr txBox="1">
              <a:spLocks/>
            </p:cNvSpPr>
            <p:nvPr/>
          </p:nvSpPr>
          <p:spPr>
            <a:xfrm>
              <a:off x="-9745975" y="1464332"/>
              <a:ext cx="9144000" cy="1239532"/>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a:p>
              <a:pPr>
                <a:spcBef>
                  <a:spcPts val="0"/>
                </a:spcBef>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00748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25" y="1096"/>
            <a:ext cx="9144000" cy="1239532"/>
            <a:chOff x="-9745975" y="1464332"/>
            <a:chExt cx="9144000" cy="1239532"/>
          </a:xfrm>
        </p:grpSpPr>
        <p:sp>
          <p:nvSpPr>
            <p:cNvPr id="6" name="Title 1"/>
            <p:cNvSpPr txBox="1">
              <a:spLocks/>
            </p:cNvSpPr>
            <p:nvPr/>
          </p:nvSpPr>
          <p:spPr>
            <a:xfrm>
              <a:off x="-9745975" y="1464332"/>
              <a:ext cx="9144000" cy="1239532"/>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a:p>
              <a:pPr>
                <a:spcBef>
                  <a:spcPts val="0"/>
                </a:spcBef>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
        <p:nvSpPr>
          <p:cNvPr id="2" name="Rectangle 2">
            <a:extLst>
              <a:ext uri="{FF2B5EF4-FFF2-40B4-BE49-F238E27FC236}">
                <a16:creationId xmlns:a16="http://schemas.microsoft.com/office/drawing/2014/main" id="{1B773947-653D-B074-1E30-8B3E0E22FB8A}"/>
              </a:ext>
            </a:extLst>
          </p:cNvPr>
          <p:cNvSpPr txBox="1">
            <a:spLocks noChangeArrowheads="1"/>
          </p:cNvSpPr>
          <p:nvPr/>
        </p:nvSpPr>
        <p:spPr>
          <a:xfrm>
            <a:off x="533400" y="1595048"/>
            <a:ext cx="8210868" cy="60282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cs typeface="Times New Roman" pitchFamily="18" charset="0"/>
              </a:rPr>
              <a:t>Relaxation Resources</a:t>
            </a:r>
          </a:p>
        </p:txBody>
      </p:sp>
      <p:sp>
        <p:nvSpPr>
          <p:cNvPr id="3" name="Rectangle 3">
            <a:extLst>
              <a:ext uri="{FF2B5EF4-FFF2-40B4-BE49-F238E27FC236}">
                <a16:creationId xmlns:a16="http://schemas.microsoft.com/office/drawing/2014/main" id="{184241BA-F8EE-5720-B858-599E64FD288B}"/>
              </a:ext>
            </a:extLst>
          </p:cNvPr>
          <p:cNvSpPr txBox="1">
            <a:spLocks noChangeArrowheads="1"/>
          </p:cNvSpPr>
          <p:nvPr/>
        </p:nvSpPr>
        <p:spPr>
          <a:xfrm>
            <a:off x="524111" y="2596902"/>
            <a:ext cx="8220157" cy="3090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b="1" dirty="0">
                <a:latin typeface="Arial" panose="020B0604020202020204" pitchFamily="34" charset="0"/>
                <a:cs typeface="Arial" panose="020B0604020202020204" pitchFamily="34" charset="0"/>
              </a:rPr>
              <a:t>Breath2Relax App</a:t>
            </a:r>
            <a:r>
              <a:rPr lang="en-US" sz="1800" dirty="0">
                <a:latin typeface="Arial" panose="020B0604020202020204" pitchFamily="34" charset="0"/>
                <a:cs typeface="Arial" panose="020B0604020202020204" pitchFamily="34" charset="0"/>
              </a:rPr>
              <a:t>: Breathe2Relax offers information about the effects of stress on the body and guides users through a number of relaxation breathing techniques National Center for Telehealth &amp; Technology (T2): </a:t>
            </a:r>
            <a:r>
              <a:rPr lang="en-US" sz="1800" dirty="0">
                <a:latin typeface="Arial" panose="020B0604020202020204" pitchFamily="34" charset="0"/>
                <a:cs typeface="Arial" panose="020B0604020202020204" pitchFamily="34" charset="0"/>
                <a:hlinkClick r:id="rId6"/>
              </a:rPr>
              <a:t>http://t2health.dcoe.mil/apps/breathe2relax</a:t>
            </a:r>
            <a:r>
              <a:rPr lang="en-US" sz="1800" dirty="0">
                <a:latin typeface="Arial" panose="020B0604020202020204" pitchFamily="34" charset="0"/>
                <a:cs typeface="Arial" panose="020B0604020202020204" pitchFamily="34" charset="0"/>
              </a:rPr>
              <a:t> </a:t>
            </a:r>
          </a:p>
          <a:p>
            <a:pPr marL="0" indent="0" fontAlgn="base">
              <a:buNone/>
            </a:pPr>
            <a:endParaRPr lang="en-US" sz="1800" dirty="0">
              <a:latin typeface="Arial" panose="020B0604020202020204" pitchFamily="34" charset="0"/>
              <a:cs typeface="Arial" panose="020B0604020202020204" pitchFamily="34" charset="0"/>
            </a:endParaRPr>
          </a:p>
          <a:p>
            <a:pPr fontAlgn="base"/>
            <a:r>
              <a:rPr lang="en-US" sz="1800" dirty="0">
                <a:latin typeface="Arial" panose="020B0604020202020204" pitchFamily="34" charset="0"/>
                <a:cs typeface="Arial" panose="020B0604020202020204" pitchFamily="34" charset="0"/>
              </a:rPr>
              <a:t>Chill Drills App: Chill Drills walks service members and their families through guided relaxation drills to help create calm, lower stress, and be prepared to deal with pressure in the future: </a:t>
            </a:r>
            <a:r>
              <a:rPr lang="en-US" sz="1800" dirty="0">
                <a:latin typeface="Arial" panose="020B0604020202020204" pitchFamily="34" charset="0"/>
                <a:cs typeface="Arial" panose="020B0604020202020204" pitchFamily="34" charset="0"/>
                <a:hlinkClick r:id="rId7"/>
              </a:rPr>
              <a:t>https://www.militaryonesource.mil/resources/mobile-apps/de-stress-and-relax-with-chill-drills-by-military-onesource/</a:t>
            </a:r>
            <a:r>
              <a:rPr lang="en-US" sz="1800" dirty="0">
                <a:latin typeface="Arial" panose="020B0604020202020204" pitchFamily="34" charset="0"/>
                <a:cs typeface="Arial" panose="020B0604020202020204" pitchFamily="34" charset="0"/>
              </a:rPr>
              <a:t> </a:t>
            </a:r>
            <a:endParaRPr lang="en-US" sz="1800" dirty="0"/>
          </a:p>
          <a:p>
            <a:pPr marL="0" indent="0" fontAlgn="base">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81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44847" y="2247899"/>
            <a:ext cx="8220157" cy="4108295"/>
          </a:xfrm>
        </p:spPr>
        <p:txBody>
          <a:bodyPr>
            <a:normAutofit/>
          </a:bodyPr>
          <a:lstStyle/>
          <a:p>
            <a:pPr>
              <a:lnSpc>
                <a:spcPct val="100000"/>
              </a:lnSpc>
              <a:spcBef>
                <a:spcPts val="0"/>
              </a:spcBef>
            </a:pPr>
            <a:r>
              <a:rPr lang="en-US" sz="1800" b="1" dirty="0">
                <a:latin typeface="Arial" charset="0"/>
                <a:ea typeface="ＭＳ Ｐゴシック" charset="0"/>
                <a:cs typeface="ＭＳ Ｐゴシック" charset="0"/>
              </a:rPr>
              <a:t>DEFINE </a:t>
            </a:r>
            <a:r>
              <a:rPr lang="en-US" sz="1800" dirty="0">
                <a:latin typeface="Arial" charset="0"/>
                <a:ea typeface="ＭＳ Ｐゴシック" charset="0"/>
                <a:cs typeface="ＭＳ Ｐゴシック" charset="0"/>
              </a:rPr>
              <a:t>and</a:t>
            </a:r>
            <a:r>
              <a:rPr lang="en-US" sz="1800" b="1" dirty="0">
                <a:latin typeface="Arial" charset="0"/>
                <a:ea typeface="ＭＳ Ｐゴシック" charset="0"/>
                <a:cs typeface="ＭＳ Ｐゴシック" charset="0"/>
              </a:rPr>
              <a:t> EXPLAIN </a:t>
            </a:r>
            <a:r>
              <a:rPr lang="en-US" sz="1800" dirty="0">
                <a:latin typeface="Arial" charset="0"/>
                <a:ea typeface="ＭＳ Ｐゴシック" charset="0"/>
                <a:cs typeface="ＭＳ Ｐゴシック" charset="0"/>
              </a:rPr>
              <a:t>mindfulness</a:t>
            </a: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IDENTIFY </a:t>
            </a:r>
            <a:r>
              <a:rPr lang="en-US" sz="1800" dirty="0">
                <a:latin typeface="Arial" charset="0"/>
                <a:ea typeface="ＭＳ Ｐゴシック" charset="0"/>
                <a:cs typeface="ＭＳ Ｐゴシック" charset="0"/>
              </a:rPr>
              <a:t>and</a:t>
            </a:r>
            <a:r>
              <a:rPr lang="en-US" sz="1800" b="1" dirty="0">
                <a:latin typeface="Arial" charset="0"/>
                <a:ea typeface="ＭＳ Ｐゴシック" charset="0"/>
                <a:cs typeface="ＭＳ Ｐゴシック" charset="0"/>
              </a:rPr>
              <a:t> DISCUSS </a:t>
            </a:r>
            <a:r>
              <a:rPr lang="en-US" sz="1800" dirty="0">
                <a:latin typeface="Arial" charset="0"/>
                <a:ea typeface="ＭＳ Ｐゴシック" charset="0"/>
                <a:cs typeface="ＭＳ Ｐゴシック" charset="0"/>
              </a:rPr>
              <a:t>the benefits to practicing mindfulness</a:t>
            </a:r>
          </a:p>
          <a:p>
            <a:pPr>
              <a:lnSpc>
                <a:spcPct val="100000"/>
              </a:lnSpc>
              <a:spcBef>
                <a:spcPts val="0"/>
              </a:spcBef>
            </a:pPr>
            <a:endParaRPr lang="en-US" sz="1800" b="1"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DEFINE </a:t>
            </a:r>
            <a:r>
              <a:rPr lang="en-US" sz="1800" dirty="0">
                <a:latin typeface="Arial" charset="0"/>
                <a:ea typeface="ＭＳ Ｐゴシック" charset="0"/>
                <a:cs typeface="ＭＳ Ｐゴシック" charset="0"/>
              </a:rPr>
              <a:t>and</a:t>
            </a:r>
            <a:r>
              <a:rPr lang="en-US" sz="1800" b="1" dirty="0">
                <a:latin typeface="Arial" charset="0"/>
                <a:ea typeface="ＭＳ Ｐゴシック" charset="0"/>
                <a:cs typeface="ＭＳ Ｐゴシック" charset="0"/>
              </a:rPr>
              <a:t> EXPLAIN </a:t>
            </a:r>
            <a:r>
              <a:rPr lang="en-US" sz="1800" dirty="0">
                <a:latin typeface="Arial" charset="0"/>
                <a:ea typeface="ＭＳ Ｐゴシック" charset="0"/>
                <a:cs typeface="ＭＳ Ｐゴシック" charset="0"/>
              </a:rPr>
              <a:t>formal and informal mindfulness practices</a:t>
            </a:r>
          </a:p>
          <a:p>
            <a:pPr>
              <a:lnSpc>
                <a:spcPct val="100000"/>
              </a:lnSpc>
              <a:spcBef>
                <a:spcPts val="0"/>
              </a:spcBef>
            </a:pPr>
            <a:endParaRPr lang="en-US" sz="1800" b="1"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PERFORM </a:t>
            </a:r>
            <a:r>
              <a:rPr lang="en-US" sz="1800" dirty="0">
                <a:latin typeface="Arial" charset="0"/>
                <a:ea typeface="ＭＳ Ｐゴシック" charset="0"/>
                <a:cs typeface="ＭＳ Ｐゴシック" charset="0"/>
              </a:rPr>
              <a:t>mindfulness meditation and integrated mindfulness practices</a:t>
            </a:r>
          </a:p>
          <a:p>
            <a:pPr>
              <a:lnSpc>
                <a:spcPct val="100000"/>
              </a:lnSpc>
              <a:spcBef>
                <a:spcPts val="0"/>
              </a:spcBef>
            </a:pPr>
            <a:endParaRPr lang="en-US" sz="18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DEFINE </a:t>
            </a:r>
            <a:r>
              <a:rPr lang="en-US" sz="1800" dirty="0">
                <a:latin typeface="Arial" charset="0"/>
                <a:ea typeface="ＭＳ Ｐゴシック" charset="0"/>
                <a:cs typeface="ＭＳ Ｐゴシック" charset="0"/>
              </a:rPr>
              <a:t>and</a:t>
            </a:r>
            <a:r>
              <a:rPr lang="en-US" sz="1800" b="1" dirty="0">
                <a:latin typeface="Arial" charset="0"/>
                <a:ea typeface="ＭＳ Ｐゴシック" charset="0"/>
                <a:cs typeface="ＭＳ Ｐゴシック" charset="0"/>
              </a:rPr>
              <a:t> EXPLAIN </a:t>
            </a:r>
            <a:r>
              <a:rPr lang="en-US" sz="1800" dirty="0">
                <a:latin typeface="Arial" charset="0"/>
                <a:ea typeface="ＭＳ Ｐゴシック" charset="0"/>
                <a:cs typeface="ＭＳ Ｐゴシック" charset="0"/>
              </a:rPr>
              <a:t>relaxation experientials</a:t>
            </a:r>
          </a:p>
          <a:p>
            <a:pPr>
              <a:lnSpc>
                <a:spcPct val="100000"/>
              </a:lnSpc>
              <a:spcBef>
                <a:spcPts val="0"/>
              </a:spcBef>
            </a:pPr>
            <a:endParaRPr lang="en-US" sz="18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PERFORM </a:t>
            </a:r>
            <a:r>
              <a:rPr lang="en-US" sz="1800" dirty="0">
                <a:latin typeface="Arial" charset="0"/>
                <a:ea typeface="ＭＳ Ｐゴシック" charset="0"/>
                <a:cs typeface="ＭＳ Ｐゴシック" charset="0"/>
              </a:rPr>
              <a:t>relaxation experientials</a:t>
            </a: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EXPLAIN </a:t>
            </a:r>
            <a:r>
              <a:rPr lang="en-US" sz="1800" dirty="0">
                <a:latin typeface="Arial" charset="0"/>
                <a:ea typeface="ＭＳ Ｐゴシック" charset="0"/>
                <a:cs typeface="ＭＳ Ｐゴシック" charset="0"/>
              </a:rPr>
              <a:t>where you can find additional mindfulness and relaxation resources</a:t>
            </a:r>
          </a:p>
          <a:p>
            <a:pPr>
              <a:lnSpc>
                <a:spcPct val="100000"/>
              </a:lnSpc>
              <a:spcBef>
                <a:spcPts val="0"/>
              </a:spcBef>
            </a:pPr>
            <a:endParaRPr lang="en-US" sz="1800" dirty="0">
              <a:latin typeface="Arial" charset="0"/>
              <a:ea typeface="ＭＳ Ｐゴシック" charset="0"/>
              <a:cs typeface="ＭＳ Ｐゴシック" charset="0"/>
            </a:endParaRPr>
          </a:p>
          <a:p>
            <a:pPr marL="0" indent="0">
              <a:lnSpc>
                <a:spcPct val="100000"/>
              </a:lnSpc>
              <a:spcBef>
                <a:spcPts val="0"/>
              </a:spcBef>
              <a:buNone/>
            </a:pPr>
            <a:endParaRPr lang="en-US" sz="1800" dirty="0">
              <a:latin typeface="Arial" charset="0"/>
              <a:ea typeface="ＭＳ Ｐゴシック" charset="0"/>
              <a:cs typeface="ＭＳ Ｐゴシック" charset="0"/>
            </a:endParaRPr>
          </a:p>
        </p:txBody>
      </p:sp>
      <p:sp>
        <p:nvSpPr>
          <p:cNvPr id="6" name="Title 1"/>
          <p:cNvSpPr txBox="1">
            <a:spLocks/>
          </p:cNvSpPr>
          <p:nvPr/>
        </p:nvSpPr>
        <p:spPr>
          <a:xfrm>
            <a:off x="1" y="-1"/>
            <a:ext cx="9143999" cy="1223434"/>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1916384" y="104535"/>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966220" y="72338"/>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15" y="68478"/>
            <a:ext cx="867886" cy="865661"/>
          </a:xfrm>
          <a:prstGeom prst="rect">
            <a:avLst/>
          </a:prstGeom>
        </p:spPr>
      </p:pic>
    </p:spTree>
    <p:extLst>
      <p:ext uri="{BB962C8B-B14F-4D97-AF65-F5344CB8AC3E}">
        <p14:creationId xmlns:p14="http://schemas.microsoft.com/office/powerpoint/2010/main" val="74852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What is Mindfulness? </a:t>
            </a:r>
          </a:p>
        </p:txBody>
      </p:sp>
      <p:sp>
        <p:nvSpPr>
          <p:cNvPr id="7171" name="Rectangle 3"/>
          <p:cNvSpPr>
            <a:spLocks noGrp="1" noChangeArrowheads="1"/>
          </p:cNvSpPr>
          <p:nvPr>
            <p:ph type="body" sz="half" idx="4294967295"/>
          </p:nvPr>
        </p:nvSpPr>
        <p:spPr>
          <a:xfrm>
            <a:off x="516272" y="2247899"/>
            <a:ext cx="8220157" cy="4380951"/>
          </a:xfrm>
        </p:spPr>
        <p:txBody>
          <a:bodyPr>
            <a:normAutofit/>
          </a:bodyPr>
          <a:lstStyle/>
          <a:p>
            <a:pPr>
              <a:lnSpc>
                <a:spcPct val="110000"/>
              </a:lnSpc>
              <a:spcBef>
                <a:spcPts val="0"/>
              </a:spcBef>
            </a:pPr>
            <a:r>
              <a:rPr lang="en-US" sz="2400" b="1" dirty="0">
                <a:latin typeface="Arial" panose="020B0604020202020204" pitchFamily="34" charset="0"/>
                <a:cs typeface="Arial" panose="020B0604020202020204" pitchFamily="34" charset="0"/>
              </a:rPr>
              <a:t>Paying attention </a:t>
            </a:r>
            <a:r>
              <a:rPr lang="en-US" sz="2400" dirty="0">
                <a:latin typeface="Arial" panose="020B0604020202020204" pitchFamily="34" charset="0"/>
                <a:cs typeface="Arial" panose="020B0604020202020204" pitchFamily="34" charset="0"/>
              </a:rPr>
              <a:t>to present moment experience</a:t>
            </a:r>
          </a:p>
          <a:p>
            <a:pPr marL="685800" lvl="2">
              <a:lnSpc>
                <a:spcPct val="110000"/>
              </a:lnSpc>
              <a:spcBef>
                <a:spcPts val="0"/>
              </a:spcBef>
            </a:pPr>
            <a:r>
              <a:rPr lang="en-US" sz="1800" dirty="0">
                <a:latin typeface="Arial" panose="020B0604020202020204" pitchFamily="34" charset="0"/>
                <a:cs typeface="Arial" panose="020B0604020202020204" pitchFamily="34" charset="0"/>
              </a:rPr>
              <a:t>Internal: thoughts, emotions, bodily sensations</a:t>
            </a:r>
          </a:p>
          <a:p>
            <a:pPr lvl="1">
              <a:lnSpc>
                <a:spcPct val="110000"/>
              </a:lnSpc>
              <a:spcBef>
                <a:spcPts val="0"/>
              </a:spcBef>
            </a:pPr>
            <a:r>
              <a:rPr lang="en-US" sz="1800" dirty="0">
                <a:latin typeface="Arial" panose="020B0604020202020204" pitchFamily="34" charset="0"/>
                <a:cs typeface="Arial" panose="020B0604020202020204" pitchFamily="34" charset="0"/>
              </a:rPr>
              <a:t>External: the world around you (sights, sounds, smells)</a:t>
            </a:r>
          </a:p>
          <a:p>
            <a:pPr marL="0" indent="0">
              <a:lnSpc>
                <a:spcPct val="110000"/>
              </a:lnSpc>
              <a:spcBef>
                <a:spcPts val="0"/>
              </a:spcBef>
              <a:buNone/>
            </a:pPr>
            <a:endParaRPr lang="en-US" sz="1800" dirty="0">
              <a:latin typeface="Arial" panose="020B0604020202020204" pitchFamily="34" charset="0"/>
              <a:cs typeface="Arial" panose="020B0604020202020204" pitchFamily="34" charset="0"/>
            </a:endParaRPr>
          </a:p>
          <a:p>
            <a:pPr>
              <a:lnSpc>
                <a:spcPct val="110000"/>
              </a:lnSpc>
              <a:spcBef>
                <a:spcPts val="0"/>
              </a:spcBef>
            </a:pPr>
            <a:r>
              <a:rPr lang="en-US" sz="2400" dirty="0">
                <a:latin typeface="Arial" panose="020B0604020202020204" pitchFamily="34" charset="0"/>
                <a:cs typeface="Arial" panose="020B0604020202020204" pitchFamily="34" charset="0"/>
              </a:rPr>
              <a:t>An </a:t>
            </a:r>
            <a:r>
              <a:rPr lang="en-US" sz="2400" b="1" dirty="0">
                <a:latin typeface="Arial" panose="020B0604020202020204" pitchFamily="34" charset="0"/>
                <a:cs typeface="Arial" panose="020B0604020202020204" pitchFamily="34" charset="0"/>
              </a:rPr>
              <a:t>accepting </a:t>
            </a:r>
            <a:r>
              <a:rPr lang="en-US" sz="2400" dirty="0">
                <a:latin typeface="Arial" panose="020B0604020202020204" pitchFamily="34" charset="0"/>
                <a:cs typeface="Arial" panose="020B0604020202020204" pitchFamily="34" charset="0"/>
              </a:rPr>
              <a:t>or </a:t>
            </a:r>
            <a:r>
              <a:rPr lang="en-US" sz="2400" b="1" dirty="0">
                <a:latin typeface="Arial" panose="020B0604020202020204" pitchFamily="34" charset="0"/>
                <a:cs typeface="Arial" panose="020B0604020202020204" pitchFamily="34" charset="0"/>
              </a:rPr>
              <a:t>non-judgmental</a:t>
            </a:r>
            <a:r>
              <a:rPr lang="en-US" sz="2400" dirty="0">
                <a:latin typeface="Arial" panose="020B0604020202020204" pitchFamily="34" charset="0"/>
                <a:cs typeface="Arial" panose="020B0604020202020204" pitchFamily="34" charset="0"/>
              </a:rPr>
              <a:t> attitude toward the present moment</a:t>
            </a:r>
          </a:p>
          <a:p>
            <a:pPr>
              <a:lnSpc>
                <a:spcPct val="110000"/>
              </a:lnSpc>
              <a:spcBef>
                <a:spcPts val="0"/>
              </a:spcBef>
            </a:pPr>
            <a:endParaRPr lang="en-US" sz="1800" dirty="0">
              <a:latin typeface="Arial" panose="020B0604020202020204" pitchFamily="34" charset="0"/>
              <a:cs typeface="Arial" panose="020B0604020202020204" pitchFamily="34" charset="0"/>
            </a:endParaRPr>
          </a:p>
          <a:p>
            <a:pPr>
              <a:lnSpc>
                <a:spcPct val="110000"/>
              </a:lnSpc>
              <a:spcBef>
                <a:spcPts val="0"/>
              </a:spcBef>
            </a:pPr>
            <a:r>
              <a:rPr lang="en-US" sz="2400" b="1" dirty="0">
                <a:latin typeface="Arial" panose="020B0604020202020204" pitchFamily="34" charset="0"/>
                <a:cs typeface="Arial" panose="020B0604020202020204" pitchFamily="34" charset="0"/>
              </a:rPr>
              <a:t>Mental training: </a:t>
            </a:r>
            <a:r>
              <a:rPr lang="en-US" sz="2400" dirty="0">
                <a:latin typeface="Arial" panose="020B0604020202020204" pitchFamily="34" charset="0"/>
                <a:cs typeface="Arial" panose="020B0604020202020204" pitchFamily="34" charset="0"/>
              </a:rPr>
              <a:t>mindfulness is a skill, and – like any skill – it takes practice.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8" name="Group 7"/>
          <p:cNvGrpSpPr/>
          <p:nvPr/>
        </p:nvGrpSpPr>
        <p:grpSpPr>
          <a:xfrm>
            <a:off x="-1" y="0"/>
            <a:ext cx="9144000" cy="1191237"/>
            <a:chOff x="-9633285" y="1601170"/>
            <a:chExt cx="9144000" cy="1191237"/>
          </a:xfrm>
        </p:grpSpPr>
        <p:sp>
          <p:nvSpPr>
            <p:cNvPr id="9"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216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Mindfulness is not…</a:t>
            </a:r>
          </a:p>
        </p:txBody>
      </p:sp>
      <p:sp>
        <p:nvSpPr>
          <p:cNvPr id="7171" name="Rectangle 3"/>
          <p:cNvSpPr>
            <a:spLocks noGrp="1" noChangeArrowheads="1"/>
          </p:cNvSpPr>
          <p:nvPr>
            <p:ph type="body" sz="half" idx="4294967295"/>
          </p:nvPr>
        </p:nvSpPr>
        <p:spPr>
          <a:xfrm>
            <a:off x="598603" y="2224848"/>
            <a:ext cx="8220157" cy="3929876"/>
          </a:xfrm>
        </p:spPr>
        <p:txBody>
          <a:bodyPr>
            <a:normAutofit lnSpcReduction="10000"/>
          </a:bodyPr>
          <a:lstStyle/>
          <a:p>
            <a:pPr>
              <a:lnSpc>
                <a:spcPct val="110000"/>
              </a:lnSpc>
              <a:spcBef>
                <a:spcPts val="0"/>
              </a:spcBef>
            </a:pPr>
            <a:r>
              <a:rPr lang="en-US" sz="2400" dirty="0">
                <a:latin typeface="Arial" panose="020B0604020202020204" pitchFamily="34" charset="0"/>
                <a:cs typeface="Arial" panose="020B0604020202020204" pitchFamily="34" charset="0"/>
              </a:rPr>
              <a:t>A religion</a:t>
            </a:r>
          </a:p>
          <a:p>
            <a:pPr lvl="1">
              <a:lnSpc>
                <a:spcPct val="110000"/>
              </a:lnSpc>
              <a:spcBef>
                <a:spcPts val="0"/>
              </a:spcBef>
            </a:pPr>
            <a:r>
              <a:rPr lang="en-US" sz="1200" dirty="0">
                <a:latin typeface="Arial" panose="020B0604020202020204" pitchFamily="34" charset="0"/>
                <a:cs typeface="Arial" panose="020B0604020202020204" pitchFamily="34" charset="0"/>
              </a:rPr>
              <a:t>Mindfulness is a secular practice and can be practiced without any set of beliefs</a:t>
            </a:r>
          </a:p>
          <a:p>
            <a:pPr marL="914400" lvl="2" indent="0">
              <a:lnSpc>
                <a:spcPct val="110000"/>
              </a:lnSpc>
              <a:spcBef>
                <a:spcPts val="0"/>
              </a:spcBef>
              <a:buNone/>
            </a:pPr>
            <a:endParaRPr lang="en-US" sz="1600" dirty="0">
              <a:latin typeface="Arial" panose="020B0604020202020204" pitchFamily="34" charset="0"/>
              <a:cs typeface="Arial" panose="020B0604020202020204" pitchFamily="34" charset="0"/>
            </a:endParaRPr>
          </a:p>
          <a:p>
            <a:pPr>
              <a:lnSpc>
                <a:spcPct val="110000"/>
              </a:lnSpc>
              <a:spcBef>
                <a:spcPts val="0"/>
              </a:spcBef>
            </a:pPr>
            <a:r>
              <a:rPr lang="en-US" sz="2400" dirty="0">
                <a:latin typeface="Arial" panose="020B0604020202020204" pitchFamily="34" charset="0"/>
                <a:cs typeface="Arial" panose="020B0604020202020204" pitchFamily="34" charset="0"/>
              </a:rPr>
              <a:t>An intellectual concept</a:t>
            </a:r>
          </a:p>
          <a:p>
            <a:pPr lvl="1">
              <a:lnSpc>
                <a:spcPct val="110000"/>
              </a:lnSpc>
              <a:spcBef>
                <a:spcPts val="0"/>
              </a:spcBef>
            </a:pPr>
            <a:r>
              <a:rPr lang="en-US" sz="1400" dirty="0">
                <a:latin typeface="Arial" panose="020B0604020202020204" pitchFamily="34" charset="0"/>
                <a:cs typeface="Arial" panose="020B0604020202020204" pitchFamily="34" charset="0"/>
              </a:rPr>
              <a:t>A conceptual understanding of mindfulness is valuable to the degree that it guides and motivates actual practice. </a:t>
            </a:r>
          </a:p>
          <a:p>
            <a:pPr marL="0" indent="0">
              <a:lnSpc>
                <a:spcPct val="110000"/>
              </a:lnSpc>
              <a:spcBef>
                <a:spcPts val="0"/>
              </a:spcBef>
              <a:buNone/>
            </a:pPr>
            <a:endParaRPr lang="en-US" sz="1800" dirty="0">
              <a:latin typeface="Arial" panose="020B0604020202020204" pitchFamily="34" charset="0"/>
              <a:cs typeface="Arial" panose="020B0604020202020204" pitchFamily="34" charset="0"/>
            </a:endParaRPr>
          </a:p>
          <a:p>
            <a:pPr>
              <a:lnSpc>
                <a:spcPct val="110000"/>
              </a:lnSpc>
              <a:spcBef>
                <a:spcPts val="0"/>
              </a:spcBef>
            </a:pPr>
            <a:r>
              <a:rPr lang="en-US" sz="2400" dirty="0">
                <a:latin typeface="Arial" panose="020B0604020202020204" pitchFamily="34" charset="0"/>
                <a:cs typeface="Arial" panose="020B0604020202020204" pitchFamily="34" charset="0"/>
              </a:rPr>
              <a:t>Stopping thoughts or emotions</a:t>
            </a:r>
          </a:p>
          <a:p>
            <a:pPr lvl="1">
              <a:lnSpc>
                <a:spcPct val="110000"/>
              </a:lnSpc>
              <a:spcBef>
                <a:spcPts val="0"/>
              </a:spcBef>
            </a:pPr>
            <a:r>
              <a:rPr lang="en-US" sz="1400" dirty="0">
                <a:latin typeface="Arial" panose="020B0604020202020204" pitchFamily="34" charset="0"/>
                <a:cs typeface="Arial" panose="020B0604020202020204" pitchFamily="34" charset="0"/>
              </a:rPr>
              <a:t>The brain pumps thoughts like the heart pumps blood. Mindfulness is about seeing thoughts more clearly and changing your relationship to the thoughts.</a:t>
            </a:r>
          </a:p>
          <a:p>
            <a:pPr>
              <a:lnSpc>
                <a:spcPct val="110000"/>
              </a:lnSpc>
              <a:spcBef>
                <a:spcPts val="0"/>
              </a:spcBef>
            </a:pPr>
            <a:endParaRPr lang="en-US" sz="1800" dirty="0">
              <a:latin typeface="Arial" panose="020B0604020202020204" pitchFamily="34" charset="0"/>
              <a:cs typeface="Arial" panose="020B0604020202020204" pitchFamily="34" charset="0"/>
            </a:endParaRPr>
          </a:p>
          <a:p>
            <a:pPr>
              <a:lnSpc>
                <a:spcPct val="110000"/>
              </a:lnSpc>
              <a:spcBef>
                <a:spcPts val="0"/>
              </a:spcBef>
            </a:pPr>
            <a:r>
              <a:rPr lang="en-US" sz="2400" dirty="0">
                <a:latin typeface="Arial" panose="020B0604020202020204" pitchFamily="34" charset="0"/>
                <a:cs typeface="Arial" panose="020B0604020202020204" pitchFamily="34" charset="0"/>
              </a:rPr>
              <a:t>A relaxation or breathing technique</a:t>
            </a:r>
          </a:p>
          <a:p>
            <a:pPr lvl="1">
              <a:lnSpc>
                <a:spcPct val="110000"/>
              </a:lnSpc>
              <a:spcBef>
                <a:spcPts val="0"/>
              </a:spcBef>
            </a:pPr>
            <a:r>
              <a:rPr lang="en-US" sz="1400" dirty="0">
                <a:latin typeface="Arial" panose="020B0604020202020204" pitchFamily="34" charset="0"/>
                <a:cs typeface="Arial" panose="020B0604020202020204" pitchFamily="34" charset="0"/>
              </a:rPr>
              <a:t>Making peace with difficulty may not feel relaxing, but it will allow for more grounded responses.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8" name="Group 7"/>
          <p:cNvGrpSpPr/>
          <p:nvPr/>
        </p:nvGrpSpPr>
        <p:grpSpPr>
          <a:xfrm>
            <a:off x="-1" y="0"/>
            <a:ext cx="9144000" cy="1191237"/>
            <a:chOff x="-9633285" y="1601170"/>
            <a:chExt cx="9144000" cy="1191237"/>
          </a:xfrm>
        </p:grpSpPr>
        <p:sp>
          <p:nvSpPr>
            <p:cNvPr id="9"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33142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95836"/>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Benefits of Practicing Mindfulness</a:t>
            </a:r>
          </a:p>
        </p:txBody>
      </p:sp>
      <p:graphicFrame>
        <p:nvGraphicFramePr>
          <p:cNvPr id="2" name="Table 1"/>
          <p:cNvGraphicFramePr>
            <a:graphicFrameLocks noGrp="1"/>
          </p:cNvGraphicFramePr>
          <p:nvPr>
            <p:extLst>
              <p:ext uri="{D42A27DB-BD31-4B8C-83A1-F6EECF244321}">
                <p14:modId xmlns:p14="http://schemas.microsoft.com/office/powerpoint/2010/main" val="2938212902"/>
              </p:ext>
            </p:extLst>
          </p:nvPr>
        </p:nvGraphicFramePr>
        <p:xfrm>
          <a:off x="1188204" y="2394413"/>
          <a:ext cx="6781800" cy="3190771"/>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190771">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Recognize stress before it becomes a problem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Help you relax, and/or fall</a:t>
                      </a:r>
                      <a:r>
                        <a:rPr lang="en-US" sz="1800" b="0" baseline="0" dirty="0">
                          <a:solidFill>
                            <a:schemeClr val="tx1"/>
                          </a:solidFill>
                          <a:latin typeface="Arial" panose="020B0604020202020204" pitchFamily="34" charset="0"/>
                          <a:cs typeface="Arial" panose="020B0604020202020204" pitchFamily="34" charset="0"/>
                        </a:rPr>
                        <a:t> asleep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a:solidFill>
                            <a:schemeClr val="tx1"/>
                          </a:solidFill>
                          <a:latin typeface="Arial" panose="020B0604020202020204" pitchFamily="34" charset="0"/>
                          <a:cs typeface="Arial" panose="020B0604020202020204" pitchFamily="34" charset="0"/>
                        </a:rPr>
                        <a:t>Improve performance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Improve concentration, focus, &amp;</a:t>
                      </a:r>
                      <a:r>
                        <a:rPr lang="en-US" sz="1800" b="0" baseline="0" dirty="0">
                          <a:solidFill>
                            <a:schemeClr val="tx1"/>
                          </a:solidFill>
                          <a:latin typeface="Arial" panose="020B0604020202020204" pitchFamily="34" charset="0"/>
                          <a:cs typeface="Arial" panose="020B0604020202020204" pitchFamily="34" charset="0"/>
                        </a:rPr>
                        <a:t> memory</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a:solidFill>
                            <a:schemeClr val="tx1"/>
                          </a:solidFill>
                          <a:latin typeface="Arial" panose="020B0604020202020204" pitchFamily="34" charset="0"/>
                          <a:cs typeface="Arial" panose="020B0604020202020204" pitchFamily="34" charset="0"/>
                        </a:rPr>
                        <a:t>ACT instead of REACT</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Improve your ability to remain calm under pressure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Promote physical health</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Manage pain</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Decrease suffering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Help understand and manage extreme emotions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Increase happiness </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1" y="-35753"/>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4575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533400" y="2400300"/>
            <a:ext cx="8115299" cy="3647440"/>
          </a:xfrm>
        </p:spPr>
        <p:txBody>
          <a:bodyPr>
            <a:noAutofit/>
          </a:bodyPr>
          <a:lstStyle/>
          <a:p>
            <a:pPr marL="0" lvl="0" indent="0">
              <a:buNone/>
            </a:pPr>
            <a:endParaRPr lang="en-US" sz="1800">
              <a:latin typeface="Arial" charset="0"/>
              <a:ea typeface="ＭＳ Ｐゴシック" charset="0"/>
              <a:cs typeface="ＭＳ Ｐゴシック" charset="0"/>
            </a:endParaRPr>
          </a:p>
          <a:p>
            <a:pPr lvl="1">
              <a:spcBef>
                <a:spcPts val="0"/>
              </a:spcBef>
            </a:pPr>
            <a:endParaRPr lang="en-US" sz="1800">
              <a:latin typeface="Arial" charset="0"/>
              <a:ea typeface="ＭＳ Ｐゴシック" charset="0"/>
              <a:cs typeface="ＭＳ Ｐゴシック" charset="0"/>
            </a:endParaRPr>
          </a:p>
          <a:p>
            <a:pPr lvl="1">
              <a:spcBef>
                <a:spcPts val="0"/>
              </a:spcBef>
            </a:pPr>
            <a:endParaRPr lang="en-US" sz="1800">
              <a:latin typeface="Arial" charset="0"/>
              <a:ea typeface="ＭＳ Ｐゴシック" charset="0"/>
              <a:cs typeface="ＭＳ Ｐゴシック" charset="0"/>
            </a:endParaRPr>
          </a:p>
          <a:p>
            <a:pPr>
              <a:spcBef>
                <a:spcPts val="0"/>
              </a:spcBef>
            </a:pPr>
            <a:endParaRPr lang="en-US" sz="2200">
              <a:latin typeface="Arial" charset="0"/>
              <a:ea typeface="ＭＳ Ｐゴシック" charset="0"/>
              <a:cs typeface="ＭＳ Ｐゴシック"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sp>
        <p:nvSpPr>
          <p:cNvPr id="9" name="Rectangle 2"/>
          <p:cNvSpPr txBox="1">
            <a:spLocks noChangeArrowheads="1"/>
          </p:cNvSpPr>
          <p:nvPr/>
        </p:nvSpPr>
        <p:spPr>
          <a:xfrm>
            <a:off x="533400" y="1406628"/>
            <a:ext cx="8210868" cy="60282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latin typeface="Times New Roman" pitchFamily="18" charset="0"/>
                <a:cs typeface="Times New Roman" pitchFamily="18" charset="0"/>
              </a:rPr>
              <a:t>Video: Meditation 101</a:t>
            </a:r>
          </a:p>
        </p:txBody>
      </p:sp>
      <p:pic>
        <p:nvPicPr>
          <p:cNvPr id="2" name="Picture 1"/>
          <p:cNvPicPr>
            <a:picLocks noChangeAspect="1"/>
          </p:cNvPicPr>
          <p:nvPr/>
        </p:nvPicPr>
        <p:blipFill>
          <a:blip r:embed="rId4"/>
          <a:stretch>
            <a:fillRect/>
          </a:stretch>
        </p:blipFill>
        <p:spPr>
          <a:xfrm>
            <a:off x="1200151" y="2553111"/>
            <a:ext cx="6877365" cy="3341818"/>
          </a:xfrm>
          <a:prstGeom prst="rect">
            <a:avLst/>
          </a:prstGeom>
        </p:spPr>
      </p:pic>
      <p:grpSp>
        <p:nvGrpSpPr>
          <p:cNvPr id="6" name="Group 5"/>
          <p:cNvGrpSpPr/>
          <p:nvPr/>
        </p:nvGrpSpPr>
        <p:grpSpPr>
          <a:xfrm>
            <a:off x="-1" y="-949"/>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578818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9528"/>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Meditation: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Body Scan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962" y="-1"/>
            <a:ext cx="9119851" cy="1191237"/>
            <a:chOff x="-9713777" y="1601170"/>
            <a:chExt cx="9168147" cy="1191237"/>
          </a:xfrm>
        </p:grpSpPr>
        <p:sp>
          <p:nvSpPr>
            <p:cNvPr id="6" name="Title 1"/>
            <p:cNvSpPr txBox="1">
              <a:spLocks/>
            </p:cNvSpPr>
            <p:nvPr/>
          </p:nvSpPr>
          <p:spPr>
            <a:xfrm>
              <a:off x="-9713777" y="1601170"/>
              <a:ext cx="9168147"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66744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Autofit/>
          </a:bodyPr>
          <a:lstStyle/>
          <a:p>
            <a:pPr algn="l" eaLnBrk="1" hangingPunct="1"/>
            <a:r>
              <a:rPr lang="en-US" sz="3600" b="1">
                <a:latin typeface="Times New Roman" pitchFamily="18" charset="0"/>
                <a:cs typeface="Times New Roman" pitchFamily="18" charset="0"/>
              </a:rPr>
              <a:t>Mindfulness Experientials </a:t>
            </a:r>
          </a:p>
        </p:txBody>
      </p:sp>
      <p:sp>
        <p:nvSpPr>
          <p:cNvPr id="7171" name="Rectangle 3"/>
          <p:cNvSpPr>
            <a:spLocks noGrp="1" noChangeArrowheads="1"/>
          </p:cNvSpPr>
          <p:nvPr>
            <p:ph type="body" sz="half" idx="4294967295"/>
          </p:nvPr>
        </p:nvSpPr>
        <p:spPr>
          <a:xfrm>
            <a:off x="516272" y="2247900"/>
            <a:ext cx="8220157" cy="3647440"/>
          </a:xfrm>
        </p:spPr>
        <p:txBody>
          <a:bodyPr>
            <a:normAutofit/>
          </a:bodyPr>
          <a:lstStyle/>
          <a:p>
            <a:pPr>
              <a:lnSpc>
                <a:spcPct val="100000"/>
              </a:lnSpc>
              <a:spcBef>
                <a:spcPts val="0"/>
              </a:spcBef>
            </a:pPr>
            <a:r>
              <a:rPr lang="en-US" sz="2400" dirty="0">
                <a:latin typeface="Arial" charset="0"/>
                <a:ea typeface="ＭＳ Ｐゴシック" charset="0"/>
                <a:cs typeface="ＭＳ Ｐゴシック" charset="0"/>
              </a:rPr>
              <a:t>Formal Practice: </a:t>
            </a:r>
            <a:r>
              <a:rPr lang="en-US" sz="2400" b="1" dirty="0">
                <a:latin typeface="Arial" charset="0"/>
                <a:ea typeface="ＭＳ Ｐゴシック" charset="0"/>
                <a:cs typeface="ＭＳ Ｐゴシック" charset="0"/>
              </a:rPr>
              <a:t>Meditation</a:t>
            </a:r>
          </a:p>
          <a:p>
            <a:pPr lvl="1">
              <a:lnSpc>
                <a:spcPct val="100000"/>
              </a:lnSpc>
              <a:spcBef>
                <a:spcPts val="0"/>
              </a:spcBef>
            </a:pPr>
            <a:r>
              <a:rPr lang="en-US" sz="1800" dirty="0">
                <a:latin typeface="Arial" charset="0"/>
                <a:ea typeface="ＭＳ Ｐゴシック" charset="0"/>
                <a:cs typeface="ＭＳ Ｐゴシック" charset="0"/>
              </a:rPr>
              <a:t>Body Scan</a:t>
            </a:r>
          </a:p>
          <a:p>
            <a:pPr lvl="1">
              <a:lnSpc>
                <a:spcPct val="100000"/>
              </a:lnSpc>
              <a:spcBef>
                <a:spcPts val="0"/>
              </a:spcBef>
            </a:pPr>
            <a:r>
              <a:rPr lang="en-US" sz="1800" dirty="0">
                <a:latin typeface="Arial" charset="0"/>
                <a:ea typeface="ＭＳ Ｐゴシック" charset="0"/>
                <a:cs typeface="ＭＳ Ｐゴシック" charset="0"/>
              </a:rPr>
              <a:t>Awareness of Breath</a:t>
            </a:r>
          </a:p>
          <a:p>
            <a:pPr lvl="1">
              <a:lnSpc>
                <a:spcPct val="100000"/>
              </a:lnSpc>
              <a:spcBef>
                <a:spcPts val="0"/>
              </a:spcBef>
            </a:pPr>
            <a:r>
              <a:rPr lang="en-US" sz="1800" dirty="0">
                <a:latin typeface="Arial" charset="0"/>
                <a:ea typeface="ＭＳ Ｐゴシック" charset="0"/>
                <a:cs typeface="ＭＳ Ｐゴシック" charset="0"/>
              </a:rPr>
              <a:t>Mindful movement (e.g. Yoga, Tai Chi, Qigong) </a:t>
            </a:r>
          </a:p>
          <a:p>
            <a:pPr>
              <a:lnSpc>
                <a:spcPct val="100000"/>
              </a:lnSpc>
              <a:spcBef>
                <a:spcPts val="0"/>
              </a:spcBef>
            </a:pPr>
            <a:endParaRPr lang="en-US" sz="1800" dirty="0">
              <a:latin typeface="Arial" charset="0"/>
              <a:ea typeface="ＭＳ Ｐゴシック" charset="0"/>
              <a:cs typeface="ＭＳ Ｐゴシック" charset="0"/>
            </a:endParaRPr>
          </a:p>
          <a:p>
            <a:pPr>
              <a:lnSpc>
                <a:spcPct val="100000"/>
              </a:lnSpc>
              <a:spcBef>
                <a:spcPts val="0"/>
              </a:spcBef>
            </a:pPr>
            <a:r>
              <a:rPr lang="en-US" sz="2400" dirty="0">
                <a:latin typeface="Arial" charset="0"/>
                <a:ea typeface="ＭＳ Ｐゴシック" charset="0"/>
                <a:cs typeface="ＭＳ Ｐゴシック" charset="0"/>
              </a:rPr>
              <a:t>Informal Practice: </a:t>
            </a:r>
            <a:r>
              <a:rPr lang="en-US" sz="2400" b="1" dirty="0">
                <a:latin typeface="Arial" charset="0"/>
                <a:ea typeface="ＭＳ Ｐゴシック" charset="0"/>
                <a:cs typeface="ＭＳ Ｐゴシック" charset="0"/>
              </a:rPr>
              <a:t>Operationalized Mindfulness</a:t>
            </a:r>
          </a:p>
          <a:p>
            <a:pPr lvl="1">
              <a:lnSpc>
                <a:spcPct val="100000"/>
              </a:lnSpc>
              <a:spcBef>
                <a:spcPts val="0"/>
              </a:spcBef>
            </a:pPr>
            <a:r>
              <a:rPr lang="en-US" sz="1800" dirty="0">
                <a:latin typeface="Arial" charset="0"/>
                <a:ea typeface="ＭＳ Ｐゴシック" charset="0"/>
                <a:cs typeface="ＭＳ Ｐゴシック" charset="0"/>
              </a:rPr>
              <a:t>S.T.O.P. – Stop, Take a deep breath, Observe, Proceed</a:t>
            </a:r>
          </a:p>
          <a:p>
            <a:pPr lvl="1">
              <a:lnSpc>
                <a:spcPct val="100000"/>
              </a:lnSpc>
              <a:spcBef>
                <a:spcPts val="0"/>
              </a:spcBef>
            </a:pPr>
            <a:r>
              <a:rPr lang="en-US" sz="1800" dirty="0">
                <a:latin typeface="Arial" charset="0"/>
                <a:ea typeface="ＭＳ Ｐゴシック" charset="0"/>
                <a:cs typeface="ＭＳ Ｐゴシック" charset="0"/>
              </a:rPr>
              <a:t>R.A.I.N. – Recognize, Allow, Investigate, Nurture</a:t>
            </a:r>
          </a:p>
          <a:p>
            <a:pPr lvl="1">
              <a:lnSpc>
                <a:spcPct val="100000"/>
              </a:lnSpc>
              <a:spcBef>
                <a:spcPts val="0"/>
              </a:spcBef>
            </a:pPr>
            <a:r>
              <a:rPr lang="en-US" sz="1800" dirty="0">
                <a:latin typeface="Arial" charset="0"/>
                <a:ea typeface="ＭＳ Ｐゴシック" charset="0"/>
                <a:cs typeface="ＭＳ Ｐゴシック" charset="0"/>
              </a:rPr>
              <a:t>Pause during transitions</a:t>
            </a:r>
          </a:p>
          <a:p>
            <a:pPr lvl="1">
              <a:lnSpc>
                <a:spcPct val="100000"/>
              </a:lnSpc>
              <a:spcBef>
                <a:spcPts val="0"/>
              </a:spcBef>
            </a:pPr>
            <a:r>
              <a:rPr lang="en-US" sz="1800" dirty="0">
                <a:latin typeface="Arial" charset="0"/>
                <a:ea typeface="ＭＳ Ｐゴシック" charset="0"/>
                <a:cs typeface="ＭＳ Ｐゴシック" charset="0"/>
              </a:rPr>
              <a:t>Redlight meditation</a:t>
            </a:r>
          </a:p>
          <a:p>
            <a:pPr>
              <a:lnSpc>
                <a:spcPct val="100000"/>
              </a:lnSpc>
              <a:spcBef>
                <a:spcPts val="0"/>
              </a:spcBef>
            </a:pPr>
            <a:endParaRPr lang="en-US" sz="1800" dirty="0">
              <a:latin typeface="Arial" charset="0"/>
              <a:ea typeface="ＭＳ Ｐゴシック" charset="0"/>
              <a:cs typeface="ＭＳ Ｐゴシック" charset="0"/>
            </a:endParaRPr>
          </a:p>
          <a:p>
            <a:endParaRPr lang="en-US" sz="22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a:lnSpc>
                <a:spcPct val="100000"/>
              </a:lnSpc>
              <a:spcBef>
                <a:spcPts val="0"/>
              </a:spcBef>
            </a:pPr>
            <a:endParaRPr lang="en-US" sz="2000" dirty="0">
              <a:latin typeface="Arial" charset="0"/>
              <a:ea typeface="ＭＳ Ｐゴシック" charset="0"/>
              <a:cs typeface="ＭＳ Ｐゴシック"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6" name="Group 5"/>
          <p:cNvGrpSpPr/>
          <p:nvPr/>
        </p:nvGrpSpPr>
        <p:grpSpPr>
          <a:xfrm>
            <a:off x="-1" y="0"/>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Stress</a:t>
              </a:r>
              <a:r>
                <a:rPr kumimoji="0" lang="en-US" sz="3600" b="0" i="1" u="none" strike="noStrike" kern="1200" cap="none" spc="0" normalizeH="0" baseline="0" noProof="0" dirty="0">
                  <a:ln>
                    <a:noFill/>
                  </a:ln>
                  <a:effectLst/>
                  <a:uLnTx/>
                  <a:uFillTx/>
                  <a:latin typeface="Bahnschrift SemiLight Condensed"/>
                </a:rPr>
                <a:t>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75283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normAutofit/>
          </a:bodyPr>
          <a:lstStyle/>
          <a:p>
            <a:pPr algn="l" eaLnBrk="1" hangingPunct="1"/>
            <a:r>
              <a:rPr lang="en-US" sz="3600" b="1" dirty="0">
                <a:latin typeface="Times New Roman" pitchFamily="18" charset="0"/>
                <a:cs typeface="Times New Roman" pitchFamily="18" charset="0"/>
              </a:rPr>
              <a:t>Formal Practice: Meditation</a:t>
            </a:r>
          </a:p>
        </p:txBody>
      </p:sp>
      <p:sp>
        <p:nvSpPr>
          <p:cNvPr id="7171" name="Rectangle 3"/>
          <p:cNvSpPr>
            <a:spLocks noGrp="1" noChangeArrowheads="1"/>
          </p:cNvSpPr>
          <p:nvPr>
            <p:ph type="body" sz="half" idx="4294967295"/>
          </p:nvPr>
        </p:nvSpPr>
        <p:spPr>
          <a:xfrm>
            <a:off x="406368" y="2225919"/>
            <a:ext cx="8220157" cy="4425984"/>
          </a:xfrm>
        </p:spPr>
        <p:txBody>
          <a:bodyPr>
            <a:noAutofit/>
          </a:bodyPr>
          <a:lstStyle/>
          <a:p>
            <a:pPr>
              <a:lnSpc>
                <a:spcPct val="100000"/>
              </a:lnSpc>
              <a:spcBef>
                <a:spcPts val="0"/>
              </a:spcBef>
            </a:pPr>
            <a:r>
              <a:rPr lang="en-US" sz="2400" b="1" dirty="0">
                <a:latin typeface="Arial" charset="0"/>
                <a:ea typeface="ＭＳ Ｐゴシック" charset="0"/>
                <a:cs typeface="ＭＳ Ｐゴシック" charset="0"/>
              </a:rPr>
              <a:t>Body Scan</a:t>
            </a:r>
          </a:p>
          <a:p>
            <a:pPr lvl="1">
              <a:lnSpc>
                <a:spcPct val="100000"/>
              </a:lnSpc>
              <a:spcBef>
                <a:spcPts val="0"/>
              </a:spcBef>
            </a:pPr>
            <a:r>
              <a:rPr lang="en-US" sz="1800" dirty="0">
                <a:latin typeface="Arial" panose="020B0604020202020204" pitchFamily="34" charset="0"/>
                <a:cs typeface="Arial" panose="020B0604020202020204" pitchFamily="34" charset="0"/>
              </a:rPr>
              <a:t>Focuses attention on different body parts in sequence. </a:t>
            </a:r>
          </a:p>
          <a:p>
            <a:pPr lvl="1">
              <a:lnSpc>
                <a:spcPct val="100000"/>
              </a:lnSpc>
              <a:spcBef>
                <a:spcPts val="0"/>
              </a:spcBef>
            </a:pPr>
            <a:r>
              <a:rPr lang="en-US" sz="1800" dirty="0">
                <a:latin typeface="Arial" panose="020B0604020202020204" pitchFamily="34" charset="0"/>
                <a:cs typeface="Arial" panose="020B0604020202020204" pitchFamily="34" charset="0"/>
              </a:rPr>
              <a:t>Trains interoceptive awareness, attentional control, and acceptance</a:t>
            </a:r>
          </a:p>
          <a:p>
            <a:pPr marL="457200" lvl="1" indent="0">
              <a:lnSpc>
                <a:spcPct val="100000"/>
              </a:lnSpc>
              <a:spcBef>
                <a:spcPts val="0"/>
              </a:spcBef>
              <a:buNone/>
            </a:pPr>
            <a:endParaRPr lang="en-US" sz="1600" b="1" dirty="0">
              <a:latin typeface="Arial" charset="0"/>
              <a:ea typeface="ＭＳ Ｐゴシック" charset="0"/>
              <a:cs typeface="ＭＳ Ｐゴシック" charset="0"/>
            </a:endParaRPr>
          </a:p>
          <a:p>
            <a:pPr>
              <a:lnSpc>
                <a:spcPct val="100000"/>
              </a:lnSpc>
              <a:spcBef>
                <a:spcPts val="0"/>
              </a:spcBef>
            </a:pPr>
            <a:r>
              <a:rPr lang="en-US" sz="2400" b="1" dirty="0">
                <a:latin typeface="Arial" charset="0"/>
                <a:ea typeface="ＭＳ Ｐゴシック" charset="0"/>
                <a:cs typeface="ＭＳ Ｐゴシック" charset="0"/>
              </a:rPr>
              <a:t>Awareness of Breath</a:t>
            </a:r>
          </a:p>
          <a:p>
            <a:pPr lvl="1">
              <a:lnSpc>
                <a:spcPct val="100000"/>
              </a:lnSpc>
              <a:spcBef>
                <a:spcPts val="0"/>
              </a:spcBef>
            </a:pPr>
            <a:r>
              <a:rPr lang="en-US" sz="1800" dirty="0">
                <a:latin typeface="Arial" panose="020B0604020202020204" pitchFamily="34" charset="0"/>
                <a:cs typeface="Arial" panose="020B0604020202020204" pitchFamily="34" charset="0"/>
              </a:rPr>
              <a:t>Uses the breath as the object of attention.</a:t>
            </a:r>
          </a:p>
          <a:p>
            <a:pPr lvl="1">
              <a:lnSpc>
                <a:spcPct val="100000"/>
              </a:lnSpc>
              <a:spcBef>
                <a:spcPts val="0"/>
              </a:spcBef>
            </a:pPr>
            <a:r>
              <a:rPr lang="en-US" sz="1800" dirty="0">
                <a:latin typeface="Arial" panose="020B0604020202020204" pitchFamily="34" charset="0"/>
                <a:cs typeface="Arial" panose="020B0604020202020204" pitchFamily="34" charset="0"/>
              </a:rPr>
              <a:t>Trains focused attention, concentration, and equanimity</a:t>
            </a:r>
          </a:p>
          <a:p>
            <a:pPr marL="457200" lvl="1" indent="0">
              <a:lnSpc>
                <a:spcPct val="100000"/>
              </a:lnSpc>
              <a:spcBef>
                <a:spcPts val="0"/>
              </a:spcBef>
              <a:buNone/>
            </a:pPr>
            <a:r>
              <a:rPr lang="en-US" sz="1600" dirty="0">
                <a:latin typeface="Arial" charset="0"/>
                <a:ea typeface="ＭＳ Ｐゴシック" charset="0"/>
                <a:cs typeface="ＭＳ Ｐゴシック" charset="0"/>
              </a:rPr>
              <a:t> </a:t>
            </a:r>
          </a:p>
          <a:p>
            <a:pPr>
              <a:lnSpc>
                <a:spcPct val="100000"/>
              </a:lnSpc>
              <a:spcBef>
                <a:spcPts val="0"/>
              </a:spcBef>
            </a:pPr>
            <a:r>
              <a:rPr lang="en-US" sz="2400" b="1" dirty="0">
                <a:latin typeface="Arial" charset="0"/>
                <a:ea typeface="ＭＳ Ｐゴシック" charset="0"/>
                <a:cs typeface="ＭＳ Ｐゴシック" charset="0"/>
              </a:rPr>
              <a:t>Mindful Movement (e.g. Yoga, Tai chi, Qigong)</a:t>
            </a:r>
          </a:p>
          <a:p>
            <a:pPr lvl="1">
              <a:lnSpc>
                <a:spcPct val="100000"/>
              </a:lnSpc>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 unique way of being in the body while in motion, movement for the sake of movement</a:t>
            </a:r>
          </a:p>
          <a:p>
            <a:pPr lvl="1">
              <a:lnSpc>
                <a:spcPct val="100000"/>
              </a:lnSpc>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 body scan in motion</a:t>
            </a:r>
          </a:p>
          <a:p>
            <a:pPr lvl="1">
              <a:lnSpc>
                <a:spcPct val="100000"/>
              </a:lnSpc>
              <a:spcBef>
                <a:spcPts val="0"/>
              </a:spcBef>
            </a:pPr>
            <a:r>
              <a:rPr lang="en-US" sz="1800" dirty="0">
                <a:latin typeface="Arial" panose="020B0604020202020204" pitchFamily="34" charset="0"/>
                <a:cs typeface="Arial" panose="020B0604020202020204" pitchFamily="34" charset="0"/>
              </a:rPr>
              <a:t>Any movement can be practiced mindfully</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spcBef>
                <a:spcPts val="0"/>
              </a:spcBef>
            </a:pPr>
            <a:r>
              <a:rPr lang="en-US" sz="1800" dirty="0">
                <a:latin typeface="Arial" panose="020B0604020202020204" pitchFamily="34" charset="0"/>
                <a:cs typeface="Arial" panose="020B0604020202020204" pitchFamily="34" charset="0"/>
              </a:rPr>
              <a:t>Trains bodily awareness, concentration, and acceptance</a:t>
            </a:r>
          </a:p>
          <a:p>
            <a:pPr lvl="1">
              <a:lnSpc>
                <a:spcPct val="100000"/>
              </a:lnSpc>
              <a:spcBef>
                <a:spcPts val="0"/>
              </a:spcBef>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lvl="1" indent="0">
              <a:lnSpc>
                <a:spcPct val="100000"/>
              </a:lnSpc>
              <a:spcBef>
                <a:spcPts val="0"/>
              </a:spcBef>
              <a:buNone/>
            </a:pPr>
            <a:endParaRPr lang="en-US" sz="1600" dirty="0">
              <a:latin typeface="Arial" panose="020B0604020202020204" pitchFamily="34" charset="0"/>
              <a:ea typeface="ＭＳ Ｐゴシック"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1"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(CG-0SC )</a:t>
              </a:r>
              <a:endParaRPr lang="en-US" sz="3600" b="0" i="1" u="none" strike="noStrike" kern="1200" cap="none" spc="0" normalizeH="0" baseline="0" noProof="0" dirty="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008626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8" ma:contentTypeDescription="Create a new document." ma:contentTypeScope="" ma:versionID="c0868d21454c9d3534850959ff143fb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cf1eb9f9778b10b3e26051a79f9bf993"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D3FAC-4E31-4E9B-8D6E-FE5EE9D142B0}">
  <ds:schemaRefs>
    <ds:schemaRef ds:uri="854dfc3f-4fcf-48a8-95c7-12c84f7a5a7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D61FC19-17D6-4103-9C44-B77E62EF1D21}">
  <ds:schemaRefs>
    <ds:schemaRef ds:uri="http://schemas.microsoft.com/sharepoint/v3/contenttype/forms"/>
  </ds:schemaRefs>
</ds:datastoreItem>
</file>

<file path=customXml/itemProps3.xml><?xml version="1.0" encoding="utf-8"?>
<ds:datastoreItem xmlns:ds="http://schemas.openxmlformats.org/officeDocument/2006/customXml" ds:itemID="{A6F5BCDE-FC59-48CF-B363-1D374BD6F59F}"/>
</file>

<file path=docProps/app.xml><?xml version="1.0" encoding="utf-8"?>
<Properties xmlns="http://schemas.openxmlformats.org/officeDocument/2006/extended-properties" xmlns:vt="http://schemas.openxmlformats.org/officeDocument/2006/docPropsVTypes">
  <Template>Office Theme</Template>
  <TotalTime>429</TotalTime>
  <Words>4500</Words>
  <Application>Microsoft Office PowerPoint</Application>
  <PresentationFormat>On-screen Show (4:3)</PresentationFormat>
  <Paragraphs>497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Bahnschrift SemiLight Condensed</vt:lpstr>
      <vt:lpstr>Calibri</vt:lpstr>
      <vt:lpstr>Calibri Light</vt:lpstr>
      <vt:lpstr>Roboto</vt:lpstr>
      <vt:lpstr>Times New Roman</vt:lpstr>
      <vt:lpstr>verdana</vt:lpstr>
      <vt:lpstr>Wingdings</vt:lpstr>
      <vt:lpstr>Office Theme</vt:lpstr>
      <vt:lpstr> Mindfulness 7-16-23 JGR </vt:lpstr>
      <vt:lpstr>Learning Objectives </vt:lpstr>
      <vt:lpstr>What is Mindfulness? </vt:lpstr>
      <vt:lpstr>Mindfulness is not…</vt:lpstr>
      <vt:lpstr>Benefits of Practicing Mindfulness</vt:lpstr>
      <vt:lpstr>PowerPoint Presentation</vt:lpstr>
      <vt:lpstr>Meditation:  Body Scan   </vt:lpstr>
      <vt:lpstr>Mindfulness Experientials </vt:lpstr>
      <vt:lpstr>Formal Practice: Meditation</vt:lpstr>
      <vt:lpstr>Informal Practice: Operationalized Mindfulness</vt:lpstr>
      <vt:lpstr>Relaxation Experientials</vt:lpstr>
      <vt:lpstr>Relaxation Experientials</vt:lpstr>
      <vt:lpstr>Experiential:  Recalibration   </vt:lpstr>
      <vt:lpstr>Practice, Practice, Practice…</vt:lpstr>
      <vt:lpstr>Mindfulness Resources</vt:lpstr>
      <vt:lpstr>Coast Guard Mindfulness Coaches</vt:lpstr>
      <vt:lpstr>PowerPoint Presentation</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dc:title>
  <dc:creator>Bardales, Melissa A. CTR</dc:creator>
  <cp:lastModifiedBy>Merrell, Timothy M CIV (USA)</cp:lastModifiedBy>
  <cp:revision>41</cp:revision>
  <cp:lastPrinted>2020-10-19T15:27:13Z</cp:lastPrinted>
  <dcterms:created xsi:type="dcterms:W3CDTF">2020-07-06T18:56:21Z</dcterms:created>
  <dcterms:modified xsi:type="dcterms:W3CDTF">2023-12-12T18:46:41Z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